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6" r:id="rId2"/>
    <p:sldId id="281" r:id="rId3"/>
    <p:sldId id="286" r:id="rId4"/>
    <p:sldId id="258" r:id="rId5"/>
    <p:sldId id="262" r:id="rId6"/>
    <p:sldId id="257" r:id="rId7"/>
    <p:sldId id="263" r:id="rId8"/>
    <p:sldId id="283" r:id="rId9"/>
    <p:sldId id="266" r:id="rId10"/>
    <p:sldId id="264" r:id="rId11"/>
    <p:sldId id="265" r:id="rId12"/>
    <p:sldId id="267" r:id="rId13"/>
    <p:sldId id="268" r:id="rId14"/>
    <p:sldId id="284" r:id="rId15"/>
    <p:sldId id="269" r:id="rId16"/>
    <p:sldId id="270" r:id="rId17"/>
    <p:sldId id="271" r:id="rId18"/>
    <p:sldId id="272" r:id="rId19"/>
    <p:sldId id="274" r:id="rId20"/>
    <p:sldId id="279" r:id="rId21"/>
    <p:sldId id="282" r:id="rId22"/>
    <p:sldId id="291" r:id="rId23"/>
    <p:sldId id="290" r:id="rId24"/>
    <p:sldId id="285" r:id="rId25"/>
  </p:sldIdLst>
  <p:sldSz cx="100584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28"/>
    <p:restoredTop sz="96327"/>
  </p:normalViewPr>
  <p:slideViewPr>
    <p:cSldViewPr snapToGrid="0" snapToObjects="1">
      <p:cViewPr varScale="1">
        <p:scale>
          <a:sx n="109" d="100"/>
          <a:sy n="109" d="100"/>
        </p:scale>
        <p:origin x="11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D7416-8915-BF41-997A-FE80DFEC3FC1}" type="datetimeFigureOut">
              <a:rPr lang="en-US" smtClean="0"/>
              <a:t>6/15/22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84FEF-FB5A-2145-99B8-768419292876}" type="slidenum">
              <a:rPr lang="en-US" smtClean="0"/>
              <a:t>‹#›</a:t>
            </a:fld>
            <a:endParaRPr lang="en-US"/>
          </a:p>
        </p:txBody>
      </p:sp>
    </p:spTree>
    <p:extLst>
      <p:ext uri="{BB962C8B-B14F-4D97-AF65-F5344CB8AC3E}">
        <p14:creationId xmlns:p14="http://schemas.microsoft.com/office/powerpoint/2010/main" val="340036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B09FB1-7340-7448-AD99-8690B2CB96B5}" type="datetime1">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6DF92-CF1B-D34A-A679-98DA2FB15E52}" type="slidenum">
              <a:rPr lang="en-US" smtClean="0"/>
              <a:t>‹#›</a:t>
            </a:fld>
            <a:endParaRPr lang="en-US"/>
          </a:p>
        </p:txBody>
      </p:sp>
    </p:spTree>
    <p:extLst>
      <p:ext uri="{BB962C8B-B14F-4D97-AF65-F5344CB8AC3E}">
        <p14:creationId xmlns:p14="http://schemas.microsoft.com/office/powerpoint/2010/main" val="3202344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2D6FE-3DD2-4840-B906-809793368990}" type="datetime1">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6DF92-CF1B-D34A-A679-98DA2FB15E52}" type="slidenum">
              <a:rPr lang="en-US" smtClean="0"/>
              <a:t>‹#›</a:t>
            </a:fld>
            <a:endParaRPr lang="en-US"/>
          </a:p>
        </p:txBody>
      </p:sp>
    </p:spTree>
    <p:extLst>
      <p:ext uri="{BB962C8B-B14F-4D97-AF65-F5344CB8AC3E}">
        <p14:creationId xmlns:p14="http://schemas.microsoft.com/office/powerpoint/2010/main" val="694838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0EA5E-11EC-FE48-ACC4-71220AAF6B20}" type="datetime1">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6DF92-CF1B-D34A-A679-98DA2FB15E52}" type="slidenum">
              <a:rPr lang="en-US" smtClean="0"/>
              <a:t>‹#›</a:t>
            </a:fld>
            <a:endParaRPr lang="en-US"/>
          </a:p>
        </p:txBody>
      </p:sp>
    </p:spTree>
    <p:extLst>
      <p:ext uri="{BB962C8B-B14F-4D97-AF65-F5344CB8AC3E}">
        <p14:creationId xmlns:p14="http://schemas.microsoft.com/office/powerpoint/2010/main" val="2586415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BC67FA-2755-B94F-BE5F-FA0AB119F865}" type="datetime1">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6DF92-CF1B-D34A-A679-98DA2FB15E52}" type="slidenum">
              <a:rPr lang="en-US" smtClean="0"/>
              <a:t>‹#›</a:t>
            </a:fld>
            <a:endParaRPr lang="en-US"/>
          </a:p>
        </p:txBody>
      </p:sp>
    </p:spTree>
    <p:extLst>
      <p:ext uri="{BB962C8B-B14F-4D97-AF65-F5344CB8AC3E}">
        <p14:creationId xmlns:p14="http://schemas.microsoft.com/office/powerpoint/2010/main" val="1357112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816156-97A6-7744-8B3F-BA5765029E8E}" type="datetime1">
              <a:rPr lang="en-US" smtClean="0"/>
              <a:t>6/15/22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6DF92-CF1B-D34A-A679-98DA2FB15E52}" type="slidenum">
              <a:rPr lang="en-US" smtClean="0"/>
              <a:t>‹#›</a:t>
            </a:fld>
            <a:endParaRPr lang="en-US"/>
          </a:p>
        </p:txBody>
      </p:sp>
    </p:spTree>
    <p:extLst>
      <p:ext uri="{BB962C8B-B14F-4D97-AF65-F5344CB8AC3E}">
        <p14:creationId xmlns:p14="http://schemas.microsoft.com/office/powerpoint/2010/main" val="286322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FFF750-D1A5-FC49-8A7F-A5A93AB12498}" type="datetime1">
              <a:rPr lang="en-US" smtClean="0"/>
              <a:t>6/15/22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6DF92-CF1B-D34A-A679-98DA2FB15E52}" type="slidenum">
              <a:rPr lang="en-US" smtClean="0"/>
              <a:t>‹#›</a:t>
            </a:fld>
            <a:endParaRPr lang="en-US"/>
          </a:p>
        </p:txBody>
      </p:sp>
    </p:spTree>
    <p:extLst>
      <p:ext uri="{BB962C8B-B14F-4D97-AF65-F5344CB8AC3E}">
        <p14:creationId xmlns:p14="http://schemas.microsoft.com/office/powerpoint/2010/main" val="206642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9CFDB4-CD0D-C143-9644-A259CB4C47A2}" type="datetime1">
              <a:rPr lang="en-US" smtClean="0"/>
              <a:t>6/15/22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F6DF92-CF1B-D34A-A679-98DA2FB15E52}" type="slidenum">
              <a:rPr lang="en-US" smtClean="0"/>
              <a:t>‹#›</a:t>
            </a:fld>
            <a:endParaRPr lang="en-US"/>
          </a:p>
        </p:txBody>
      </p:sp>
    </p:spTree>
    <p:extLst>
      <p:ext uri="{BB962C8B-B14F-4D97-AF65-F5344CB8AC3E}">
        <p14:creationId xmlns:p14="http://schemas.microsoft.com/office/powerpoint/2010/main" val="1735731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3B7CA2-EF0F-0C4C-9F63-650FA6B86DF0}" type="datetime1">
              <a:rPr lang="en-US" smtClean="0"/>
              <a:t>6/15/22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F6DF92-CF1B-D34A-A679-98DA2FB15E52}" type="slidenum">
              <a:rPr lang="en-US" smtClean="0"/>
              <a:t>‹#›</a:t>
            </a:fld>
            <a:endParaRPr lang="en-US"/>
          </a:p>
        </p:txBody>
      </p:sp>
    </p:spTree>
    <p:extLst>
      <p:ext uri="{BB962C8B-B14F-4D97-AF65-F5344CB8AC3E}">
        <p14:creationId xmlns:p14="http://schemas.microsoft.com/office/powerpoint/2010/main" val="21926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9CF4B-203E-154E-B63B-EFBE812288CC}" type="datetime1">
              <a:rPr lang="en-US" smtClean="0"/>
              <a:t>6/15/22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F6DF92-CF1B-D34A-A679-98DA2FB15E52}" type="slidenum">
              <a:rPr lang="en-US" smtClean="0"/>
              <a:t>‹#›</a:t>
            </a:fld>
            <a:endParaRPr lang="en-US"/>
          </a:p>
        </p:txBody>
      </p:sp>
    </p:spTree>
    <p:extLst>
      <p:ext uri="{BB962C8B-B14F-4D97-AF65-F5344CB8AC3E}">
        <p14:creationId xmlns:p14="http://schemas.microsoft.com/office/powerpoint/2010/main" val="2709540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22878088-1168-D745-A5D2-44AE024408EA}" type="datetime1">
              <a:rPr lang="en-US" smtClean="0"/>
              <a:t>6/15/22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6DF92-CF1B-D34A-A679-98DA2FB15E52}" type="slidenum">
              <a:rPr lang="en-US" smtClean="0"/>
              <a:t>‹#›</a:t>
            </a:fld>
            <a:endParaRPr lang="en-US"/>
          </a:p>
        </p:txBody>
      </p:sp>
    </p:spTree>
    <p:extLst>
      <p:ext uri="{BB962C8B-B14F-4D97-AF65-F5344CB8AC3E}">
        <p14:creationId xmlns:p14="http://schemas.microsoft.com/office/powerpoint/2010/main" val="3227775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AB87EBA-359B-9E45-AE25-AF92AB89A645}" type="datetime1">
              <a:rPr lang="en-US" smtClean="0"/>
              <a:t>6/15/22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6DF92-CF1B-D34A-A679-98DA2FB15E52}" type="slidenum">
              <a:rPr lang="en-US" smtClean="0"/>
              <a:t>‹#›</a:t>
            </a:fld>
            <a:endParaRPr lang="en-US"/>
          </a:p>
        </p:txBody>
      </p:sp>
    </p:spTree>
    <p:extLst>
      <p:ext uri="{BB962C8B-B14F-4D97-AF65-F5344CB8AC3E}">
        <p14:creationId xmlns:p14="http://schemas.microsoft.com/office/powerpoint/2010/main" val="2899946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013B1C63-ACF9-7F4A-8A58-118730170520}" type="datetime1">
              <a:rPr lang="en-US" smtClean="0"/>
              <a:t>6/15/22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4EF6DF92-CF1B-D34A-A679-98DA2FB15E52}" type="slidenum">
              <a:rPr lang="en-US" smtClean="0"/>
              <a:t>‹#›</a:t>
            </a:fld>
            <a:endParaRPr lang="en-US"/>
          </a:p>
        </p:txBody>
      </p:sp>
    </p:spTree>
    <p:extLst>
      <p:ext uri="{BB962C8B-B14F-4D97-AF65-F5344CB8AC3E}">
        <p14:creationId xmlns:p14="http://schemas.microsoft.com/office/powerpoint/2010/main" val="1065358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colorful background&#10;&#10;Description automatically generated">
            <a:extLst>
              <a:ext uri="{FF2B5EF4-FFF2-40B4-BE49-F238E27FC236}">
                <a16:creationId xmlns:a16="http://schemas.microsoft.com/office/drawing/2014/main" id="{DB3A1E8E-2769-8343-9E8F-FA4AE5626B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 y="0"/>
            <a:ext cx="10058400" cy="7772400"/>
          </a:xfrm>
          <a:prstGeom prst="rect">
            <a:avLst/>
          </a:prstGeom>
        </p:spPr>
      </p:pic>
      <p:sp>
        <p:nvSpPr>
          <p:cNvPr id="6" name="TextBox 5">
            <a:extLst>
              <a:ext uri="{FF2B5EF4-FFF2-40B4-BE49-F238E27FC236}">
                <a16:creationId xmlns:a16="http://schemas.microsoft.com/office/drawing/2014/main" id="{44E3B120-2981-3940-9AE0-056421076387}"/>
              </a:ext>
            </a:extLst>
          </p:cNvPr>
          <p:cNvSpPr txBox="1"/>
          <p:nvPr/>
        </p:nvSpPr>
        <p:spPr>
          <a:xfrm>
            <a:off x="201141" y="61555"/>
            <a:ext cx="4653246" cy="1200329"/>
          </a:xfrm>
          <a:prstGeom prst="rect">
            <a:avLst/>
          </a:prstGeom>
          <a:noFill/>
        </p:spPr>
        <p:txBody>
          <a:bodyPr wrap="square" rtlCol="0">
            <a:spAutoFit/>
          </a:bodyPr>
          <a:lstStyle/>
          <a:p>
            <a:r>
              <a:rPr lang="en-US" sz="3600" b="1" spc="300" dirty="0">
                <a:solidFill>
                  <a:schemeClr val="bg1"/>
                </a:solidFill>
              </a:rPr>
              <a:t>Goya Contemporary </a:t>
            </a:r>
          </a:p>
          <a:p>
            <a:r>
              <a:rPr lang="en-US" sz="3600" b="1" spc="300" dirty="0">
                <a:solidFill>
                  <a:schemeClr val="bg1"/>
                </a:solidFill>
              </a:rPr>
              <a:t>Goya-Girl Press</a:t>
            </a:r>
          </a:p>
        </p:txBody>
      </p:sp>
      <p:sp>
        <p:nvSpPr>
          <p:cNvPr id="2" name="TextBox 1">
            <a:extLst>
              <a:ext uri="{FF2B5EF4-FFF2-40B4-BE49-F238E27FC236}">
                <a16:creationId xmlns:a16="http://schemas.microsoft.com/office/drawing/2014/main" id="{F78B6FF9-FFFD-8244-897A-73AD07871089}"/>
              </a:ext>
            </a:extLst>
          </p:cNvPr>
          <p:cNvSpPr txBox="1"/>
          <p:nvPr/>
        </p:nvSpPr>
        <p:spPr>
          <a:xfrm>
            <a:off x="-4" y="3036613"/>
            <a:ext cx="10058400" cy="1015663"/>
          </a:xfrm>
          <a:prstGeom prst="rect">
            <a:avLst/>
          </a:prstGeom>
          <a:noFill/>
          <a:effectLst>
            <a:glow rad="228600">
              <a:schemeClr val="accent3">
                <a:satMod val="175000"/>
                <a:alpha val="40000"/>
              </a:schemeClr>
            </a:glow>
            <a:outerShdw blurRad="50800" dist="38100" dir="2700000" algn="tl" rotWithShape="0">
              <a:prstClr val="black">
                <a:alpha val="40000"/>
              </a:prstClr>
            </a:outerShdw>
          </a:effectLst>
        </p:spPr>
        <p:txBody>
          <a:bodyPr wrap="square" rtlCol="0">
            <a:spAutoFit/>
          </a:bodyPr>
          <a:lstStyle/>
          <a:p>
            <a:pPr algn="ctr"/>
            <a:r>
              <a:rPr lang="en-US" sz="6000" b="1" i="1" spc="300" dirty="0">
                <a:solidFill>
                  <a:srgbClr val="FFC000"/>
                </a:solidFill>
                <a:latin typeface="Times" pitchFamily="2" charset="0"/>
              </a:rPr>
              <a:t>Elizabeth Talford Scott</a:t>
            </a:r>
          </a:p>
        </p:txBody>
      </p:sp>
      <p:sp>
        <p:nvSpPr>
          <p:cNvPr id="3" name="TextBox 2">
            <a:extLst>
              <a:ext uri="{FF2B5EF4-FFF2-40B4-BE49-F238E27FC236}">
                <a16:creationId xmlns:a16="http://schemas.microsoft.com/office/drawing/2014/main" id="{0F7D39F3-8A1C-5B4F-8320-A1A14362E780}"/>
              </a:ext>
            </a:extLst>
          </p:cNvPr>
          <p:cNvSpPr txBox="1"/>
          <p:nvPr/>
        </p:nvSpPr>
        <p:spPr>
          <a:xfrm>
            <a:off x="2" y="7084097"/>
            <a:ext cx="10058398" cy="523220"/>
          </a:xfrm>
          <a:prstGeom prst="rect">
            <a:avLst/>
          </a:prstGeom>
          <a:noFill/>
        </p:spPr>
        <p:txBody>
          <a:bodyPr wrap="square" rtlCol="0">
            <a:spAutoFit/>
          </a:bodyPr>
          <a:lstStyle/>
          <a:p>
            <a:pPr algn="ctr"/>
            <a:r>
              <a:rPr lang="en-US" sz="2800" b="1" dirty="0">
                <a:solidFill>
                  <a:schemeClr val="bg1"/>
                </a:solidFill>
                <a:latin typeface="Times" pitchFamily="2" charset="0"/>
              </a:rPr>
              <a:t>Baltimore</a:t>
            </a:r>
          </a:p>
        </p:txBody>
      </p:sp>
      <p:sp>
        <p:nvSpPr>
          <p:cNvPr id="7" name="Slide Number Placeholder 6">
            <a:extLst>
              <a:ext uri="{FF2B5EF4-FFF2-40B4-BE49-F238E27FC236}">
                <a16:creationId xmlns:a16="http://schemas.microsoft.com/office/drawing/2014/main" id="{94DFBAC5-0DB8-3F47-BCC2-E1F75467E81A}"/>
              </a:ext>
            </a:extLst>
          </p:cNvPr>
          <p:cNvSpPr>
            <a:spLocks noGrp="1"/>
          </p:cNvSpPr>
          <p:nvPr>
            <p:ph type="sldNum" sz="quarter" idx="12"/>
          </p:nvPr>
        </p:nvSpPr>
        <p:spPr/>
        <p:txBody>
          <a:bodyPr/>
          <a:lstStyle/>
          <a:p>
            <a:fld id="{4EF6DF92-CF1B-D34A-A679-98DA2FB15E52}" type="slidenum">
              <a:rPr lang="en-US" smtClean="0"/>
              <a:t>1</a:t>
            </a:fld>
            <a:endParaRPr lang="en-US"/>
          </a:p>
        </p:txBody>
      </p:sp>
    </p:spTree>
    <p:extLst>
      <p:ext uri="{BB962C8B-B14F-4D97-AF65-F5344CB8AC3E}">
        <p14:creationId xmlns:p14="http://schemas.microsoft.com/office/powerpoint/2010/main" val="2635614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33487-BF03-A140-AD69-B3C3890A158D}"/>
              </a:ext>
            </a:extLst>
          </p:cNvPr>
          <p:cNvSpPr>
            <a:spLocks noGrp="1"/>
          </p:cNvSpPr>
          <p:nvPr>
            <p:ph type="title"/>
          </p:nvPr>
        </p:nvSpPr>
        <p:spPr>
          <a:xfrm>
            <a:off x="731769" y="628483"/>
            <a:ext cx="3059778" cy="1404288"/>
          </a:xfrm>
        </p:spPr>
        <p:txBody>
          <a:bodyPr>
            <a:normAutofit fontScale="90000"/>
          </a:bodyPr>
          <a:lstStyle/>
          <a:p>
            <a:r>
              <a:rPr lang="en-US" sz="1400" dirty="0">
                <a:latin typeface="Times" pitchFamily="2" charset="0"/>
              </a:rPr>
              <a:t>Elizabeth Talford Scott</a:t>
            </a:r>
            <a:br>
              <a:rPr lang="en-US" sz="1400" dirty="0">
                <a:latin typeface="Times" pitchFamily="2" charset="0"/>
              </a:rPr>
            </a:br>
            <a:r>
              <a:rPr lang="en-US" sz="1400" i="1" dirty="0">
                <a:latin typeface="Times" pitchFamily="2" charset="0"/>
              </a:rPr>
              <a:t>Bits and Pieces, 1995</a:t>
            </a:r>
            <a:br>
              <a:rPr lang="en-US" sz="1400" i="1" dirty="0">
                <a:latin typeface="Times" pitchFamily="2" charset="0"/>
              </a:rPr>
            </a:br>
            <a:br>
              <a:rPr lang="en-US" sz="1400" dirty="0">
                <a:latin typeface="Times" pitchFamily="2" charset="0"/>
              </a:rPr>
            </a:br>
            <a:r>
              <a:rPr lang="en-US" sz="1400" dirty="0">
                <a:latin typeface="Times" pitchFamily="2" charset="0"/>
              </a:rPr>
              <a:t>Mixed media</a:t>
            </a:r>
            <a:br>
              <a:rPr lang="en-US" sz="1400" dirty="0">
                <a:latin typeface="Times" pitchFamily="2" charset="0"/>
              </a:rPr>
            </a:br>
            <a:r>
              <a:rPr lang="en-US" sz="1400" dirty="0">
                <a:latin typeface="Times" pitchFamily="2" charset="0"/>
              </a:rPr>
              <a:t>53 1/2 x 53 inches</a:t>
            </a:r>
            <a:br>
              <a:rPr lang="en-US" sz="1400" dirty="0">
                <a:latin typeface="Times" pitchFamily="2" charset="0"/>
              </a:rPr>
            </a:br>
            <a:r>
              <a:rPr lang="en-US" sz="1400" dirty="0">
                <a:latin typeface="Times" pitchFamily="2" charset="0"/>
              </a:rPr>
              <a:t>TScot-1013-C</a:t>
            </a:r>
            <a:br>
              <a:rPr lang="en-US" sz="1200" dirty="0"/>
            </a:br>
            <a:endParaRPr lang="en-US" sz="1200" dirty="0"/>
          </a:p>
        </p:txBody>
      </p:sp>
      <p:pic>
        <p:nvPicPr>
          <p:cNvPr id="6" name="Picture Placeholder 5" descr="A close up of many different items&#10;&#10;Description automatically generated">
            <a:extLst>
              <a:ext uri="{FF2B5EF4-FFF2-40B4-BE49-F238E27FC236}">
                <a16:creationId xmlns:a16="http://schemas.microsoft.com/office/drawing/2014/main" id="{6D741402-D822-B44E-85AA-D067CF18BFA8}"/>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3577758" y="628483"/>
            <a:ext cx="6006582" cy="6515433"/>
          </a:xfrm>
        </p:spPr>
      </p:pic>
      <p:sp>
        <p:nvSpPr>
          <p:cNvPr id="3" name="Footer Placeholder 2">
            <a:extLst>
              <a:ext uri="{FF2B5EF4-FFF2-40B4-BE49-F238E27FC236}">
                <a16:creationId xmlns:a16="http://schemas.microsoft.com/office/drawing/2014/main" id="{291F5560-14F7-FD40-81F1-4E02430E9A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0B4E5F-7354-FF43-AAF8-54959E352DF7}"/>
              </a:ext>
            </a:extLst>
          </p:cNvPr>
          <p:cNvSpPr>
            <a:spLocks noGrp="1"/>
          </p:cNvSpPr>
          <p:nvPr>
            <p:ph type="sldNum" sz="quarter" idx="12"/>
          </p:nvPr>
        </p:nvSpPr>
        <p:spPr/>
        <p:txBody>
          <a:bodyPr/>
          <a:lstStyle/>
          <a:p>
            <a:fld id="{4EF6DF92-CF1B-D34A-A679-98DA2FB15E52}" type="slidenum">
              <a:rPr lang="en-US" smtClean="0"/>
              <a:t>10</a:t>
            </a:fld>
            <a:endParaRPr lang="en-US"/>
          </a:p>
        </p:txBody>
      </p:sp>
    </p:spTree>
    <p:extLst>
      <p:ext uri="{BB962C8B-B14F-4D97-AF65-F5344CB8AC3E}">
        <p14:creationId xmlns:p14="http://schemas.microsoft.com/office/powerpoint/2010/main" val="269890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A9C5B-DE04-C648-B818-E05A09F8D59B}"/>
              </a:ext>
            </a:extLst>
          </p:cNvPr>
          <p:cNvSpPr>
            <a:spLocks noGrp="1"/>
          </p:cNvSpPr>
          <p:nvPr>
            <p:ph type="title"/>
          </p:nvPr>
        </p:nvSpPr>
        <p:spPr>
          <a:xfrm>
            <a:off x="678310" y="528010"/>
            <a:ext cx="3083528" cy="1693091"/>
          </a:xfrm>
        </p:spPr>
        <p:txBody>
          <a:bodyPr>
            <a:normAutofit fontScale="90000"/>
          </a:bodyPr>
          <a:lstStyle/>
          <a:p>
            <a:r>
              <a:rPr lang="en-US" sz="1400" dirty="0">
                <a:latin typeface="Times" pitchFamily="2" charset="0"/>
              </a:rPr>
              <a:t>Elizabeth Talford Scott</a:t>
            </a:r>
            <a:br>
              <a:rPr lang="en-US" sz="1400" dirty="0">
                <a:latin typeface="Times" pitchFamily="2" charset="0"/>
              </a:rPr>
            </a:br>
            <a:r>
              <a:rPr lang="en-US" sz="1400" i="1" dirty="0">
                <a:latin typeface="Times" pitchFamily="2" charset="0"/>
              </a:rPr>
              <a:t>My Dreams, 1987-98</a:t>
            </a:r>
            <a:br>
              <a:rPr lang="en-US" sz="1400" i="1" dirty="0">
                <a:latin typeface="Times" pitchFamily="2" charset="0"/>
              </a:rPr>
            </a:br>
            <a:br>
              <a:rPr lang="en-US" sz="1400" dirty="0">
                <a:latin typeface="Times" pitchFamily="2" charset="0"/>
              </a:rPr>
            </a:br>
            <a:r>
              <a:rPr lang="en-US" sz="1400" dirty="0">
                <a:latin typeface="Times" pitchFamily="2" charset="0"/>
              </a:rPr>
              <a:t>Mixed media</a:t>
            </a:r>
            <a:br>
              <a:rPr lang="en-US" sz="1400" dirty="0">
                <a:latin typeface="Times" pitchFamily="2" charset="0"/>
              </a:rPr>
            </a:br>
            <a:r>
              <a:rPr lang="en-US" sz="1400" dirty="0">
                <a:latin typeface="Times" pitchFamily="2" charset="0"/>
              </a:rPr>
              <a:t>71 x 57 inches</a:t>
            </a:r>
            <a:br>
              <a:rPr lang="en-US" sz="1400" dirty="0">
                <a:latin typeface="Times" pitchFamily="2" charset="0"/>
              </a:rPr>
            </a:br>
            <a:r>
              <a:rPr lang="en-US" sz="1400" dirty="0">
                <a:latin typeface="Times" pitchFamily="2" charset="0"/>
              </a:rPr>
              <a:t>TScot-1014-C</a:t>
            </a:r>
            <a:br>
              <a:rPr lang="en-US" dirty="0">
                <a:latin typeface="Century Gothic" panose="020B0502020202020204" pitchFamily="34" charset="0"/>
              </a:rPr>
            </a:br>
            <a:endParaRPr lang="en-US" dirty="0">
              <a:latin typeface="Century Gothic" panose="020B0502020202020204" pitchFamily="34" charset="0"/>
            </a:endParaRPr>
          </a:p>
        </p:txBody>
      </p:sp>
      <p:sp>
        <p:nvSpPr>
          <p:cNvPr id="3" name="Footer Placeholder 2">
            <a:extLst>
              <a:ext uri="{FF2B5EF4-FFF2-40B4-BE49-F238E27FC236}">
                <a16:creationId xmlns:a16="http://schemas.microsoft.com/office/drawing/2014/main" id="{B0A98613-7304-D745-8378-05FD75C87E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EAEA7F-BB1B-F642-8E3E-009A2B389329}"/>
              </a:ext>
            </a:extLst>
          </p:cNvPr>
          <p:cNvSpPr>
            <a:spLocks noGrp="1"/>
          </p:cNvSpPr>
          <p:nvPr>
            <p:ph type="sldNum" sz="quarter" idx="12"/>
          </p:nvPr>
        </p:nvSpPr>
        <p:spPr/>
        <p:txBody>
          <a:bodyPr/>
          <a:lstStyle/>
          <a:p>
            <a:fld id="{4EF6DF92-CF1B-D34A-A679-98DA2FB15E52}" type="slidenum">
              <a:rPr lang="en-US" smtClean="0"/>
              <a:t>11</a:t>
            </a:fld>
            <a:endParaRPr lang="en-US"/>
          </a:p>
        </p:txBody>
      </p:sp>
      <p:pic>
        <p:nvPicPr>
          <p:cNvPr id="9" name="Picture 8" descr="A picture containing colorful, photo, many, sitting&#10;&#10;Description automatically generated">
            <a:extLst>
              <a:ext uri="{FF2B5EF4-FFF2-40B4-BE49-F238E27FC236}">
                <a16:creationId xmlns:a16="http://schemas.microsoft.com/office/drawing/2014/main" id="{49AB3E79-62C4-A24F-B579-DD1CCDD6B99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38111" y="528010"/>
            <a:ext cx="5376888" cy="6452266"/>
          </a:xfrm>
          <a:prstGeom prst="rect">
            <a:avLst/>
          </a:prstGeom>
        </p:spPr>
      </p:pic>
    </p:spTree>
    <p:extLst>
      <p:ext uri="{BB962C8B-B14F-4D97-AF65-F5344CB8AC3E}">
        <p14:creationId xmlns:p14="http://schemas.microsoft.com/office/powerpoint/2010/main" val="149059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4292D-8677-294C-9C50-787E6EECF26D}"/>
              </a:ext>
            </a:extLst>
          </p:cNvPr>
          <p:cNvSpPr>
            <a:spLocks noGrp="1"/>
          </p:cNvSpPr>
          <p:nvPr>
            <p:ph type="title"/>
          </p:nvPr>
        </p:nvSpPr>
        <p:spPr>
          <a:xfrm>
            <a:off x="592131" y="659219"/>
            <a:ext cx="2693329" cy="1181376"/>
          </a:xfrm>
        </p:spPr>
        <p:txBody>
          <a:bodyPr>
            <a:noAutofit/>
          </a:bodyPr>
          <a:lstStyle/>
          <a:p>
            <a:r>
              <a:rPr lang="en-US" sz="1300" dirty="0">
                <a:latin typeface="Times" pitchFamily="2" charset="0"/>
              </a:rPr>
              <a:t>Elizabeth Talford Scott</a:t>
            </a:r>
            <a:br>
              <a:rPr lang="en-US" sz="1300" dirty="0">
                <a:latin typeface="Times" pitchFamily="2" charset="0"/>
              </a:rPr>
            </a:br>
            <a:r>
              <a:rPr lang="en-US" sz="1300" i="1" dirty="0">
                <a:latin typeface="Times" pitchFamily="2" charset="0"/>
              </a:rPr>
              <a:t>Untitled, 1986/89</a:t>
            </a:r>
            <a:br>
              <a:rPr lang="en-US" sz="1300" i="1" dirty="0">
                <a:latin typeface="Times" pitchFamily="2" charset="0"/>
              </a:rPr>
            </a:br>
            <a:br>
              <a:rPr lang="en-US" sz="1300" dirty="0">
                <a:latin typeface="Times" pitchFamily="2" charset="0"/>
              </a:rPr>
            </a:br>
            <a:r>
              <a:rPr lang="en-US" sz="1300" dirty="0">
                <a:latin typeface="Times" pitchFamily="2" charset="0"/>
              </a:rPr>
              <a:t>Mixed media</a:t>
            </a:r>
            <a:br>
              <a:rPr lang="en-US" sz="1300" dirty="0">
                <a:latin typeface="Times" pitchFamily="2" charset="0"/>
              </a:rPr>
            </a:br>
            <a:r>
              <a:rPr lang="en-US" sz="1300" dirty="0">
                <a:latin typeface="Times" pitchFamily="2" charset="0"/>
              </a:rPr>
              <a:t>86 x 86 inches</a:t>
            </a:r>
            <a:br>
              <a:rPr lang="en-US" sz="1300" dirty="0">
                <a:latin typeface="Times" pitchFamily="2" charset="0"/>
              </a:rPr>
            </a:br>
            <a:r>
              <a:rPr lang="en-US" sz="1300" dirty="0">
                <a:latin typeface="Times" pitchFamily="2" charset="0"/>
              </a:rPr>
              <a:t>TScot-1012-C</a:t>
            </a:r>
          </a:p>
        </p:txBody>
      </p:sp>
      <p:sp>
        <p:nvSpPr>
          <p:cNvPr id="3" name="Footer Placeholder 2">
            <a:extLst>
              <a:ext uri="{FF2B5EF4-FFF2-40B4-BE49-F238E27FC236}">
                <a16:creationId xmlns:a16="http://schemas.microsoft.com/office/drawing/2014/main" id="{4843CFE1-C113-8346-AB98-79A82EFBB9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126A4BD-CC3C-E848-BD34-074B6EBFF9B0}"/>
              </a:ext>
            </a:extLst>
          </p:cNvPr>
          <p:cNvSpPr>
            <a:spLocks noGrp="1"/>
          </p:cNvSpPr>
          <p:nvPr>
            <p:ph type="sldNum" sz="quarter" idx="12"/>
          </p:nvPr>
        </p:nvSpPr>
        <p:spPr/>
        <p:txBody>
          <a:bodyPr/>
          <a:lstStyle/>
          <a:p>
            <a:fld id="{4EF6DF92-CF1B-D34A-A679-98DA2FB15E52}" type="slidenum">
              <a:rPr lang="en-US" smtClean="0"/>
              <a:t>12</a:t>
            </a:fld>
            <a:endParaRPr lang="en-US"/>
          </a:p>
        </p:txBody>
      </p:sp>
      <p:pic>
        <p:nvPicPr>
          <p:cNvPr id="6" name="Picture 5" descr="A picture containing text, crossword puzzle&#10;&#10;Description automatically generated">
            <a:extLst>
              <a:ext uri="{FF2B5EF4-FFF2-40B4-BE49-F238E27FC236}">
                <a16:creationId xmlns:a16="http://schemas.microsoft.com/office/drawing/2014/main" id="{E7BEBB7F-BA90-1B45-967C-DE9E82281189}"/>
              </a:ext>
            </a:extLst>
          </p:cNvPr>
          <p:cNvPicPr>
            <a:picLocks noChangeAspect="1"/>
          </p:cNvPicPr>
          <p:nvPr/>
        </p:nvPicPr>
        <p:blipFill>
          <a:blip r:embed="rId2"/>
          <a:stretch>
            <a:fillRect/>
          </a:stretch>
        </p:blipFill>
        <p:spPr>
          <a:xfrm>
            <a:off x="3081292" y="621788"/>
            <a:ext cx="6384977" cy="6491393"/>
          </a:xfrm>
          <a:prstGeom prst="rect">
            <a:avLst/>
          </a:prstGeom>
        </p:spPr>
      </p:pic>
    </p:spTree>
    <p:extLst>
      <p:ext uri="{BB962C8B-B14F-4D97-AF65-F5344CB8AC3E}">
        <p14:creationId xmlns:p14="http://schemas.microsoft.com/office/powerpoint/2010/main" val="4281769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C49E9-8864-EE45-A1E1-44308DD6A5AB}"/>
              </a:ext>
            </a:extLst>
          </p:cNvPr>
          <p:cNvSpPr>
            <a:spLocks noGrp="1"/>
          </p:cNvSpPr>
          <p:nvPr>
            <p:ph type="title"/>
          </p:nvPr>
        </p:nvSpPr>
        <p:spPr>
          <a:xfrm>
            <a:off x="650295" y="624115"/>
            <a:ext cx="2688328" cy="1540812"/>
          </a:xfrm>
        </p:spPr>
        <p:txBody>
          <a:bodyPr>
            <a:normAutofit fontScale="90000"/>
          </a:bodyPr>
          <a:lstStyle/>
          <a:p>
            <a:pPr marL="0" marR="0">
              <a:spcBef>
                <a:spcPts val="0"/>
              </a:spcBef>
              <a:spcAft>
                <a:spcPts val="0"/>
              </a:spcAft>
            </a:pPr>
            <a:r>
              <a:rPr lang="en-US" sz="1400" dirty="0">
                <a:solidFill>
                  <a:srgbClr val="262626"/>
                </a:solidFill>
                <a:latin typeface="Times" pitchFamily="2" charset="0"/>
                <a:ea typeface="Times New Roman" panose="02020603050405020304" pitchFamily="18" charset="0"/>
              </a:rPr>
              <a:t>Elizabeth Talford Scott</a:t>
            </a:r>
            <a:br>
              <a:rPr lang="en-US" sz="1400" dirty="0">
                <a:latin typeface="Times" pitchFamily="2" charset="0"/>
                <a:ea typeface="Times New Roman" panose="02020603050405020304" pitchFamily="18" charset="0"/>
              </a:rPr>
            </a:br>
            <a:r>
              <a:rPr lang="en-US" sz="1400" i="1" dirty="0">
                <a:latin typeface="Times" pitchFamily="2" charset="0"/>
                <a:ea typeface="Times New Roman" panose="02020603050405020304" pitchFamily="18" charset="0"/>
              </a:rPr>
              <a:t>Stamp #2, circa 1990s</a:t>
            </a:r>
            <a:br>
              <a:rPr lang="en-US" sz="1400" i="1" dirty="0">
                <a:latin typeface="Times" pitchFamily="2" charset="0"/>
                <a:ea typeface="Times New Roman" panose="02020603050405020304" pitchFamily="18" charset="0"/>
              </a:rPr>
            </a:br>
            <a:br>
              <a:rPr lang="en-US" sz="1400" dirty="0">
                <a:latin typeface="Times" pitchFamily="2" charset="0"/>
                <a:ea typeface="Times New Roman" panose="02020603050405020304" pitchFamily="18" charset="0"/>
              </a:rPr>
            </a:br>
            <a:r>
              <a:rPr lang="en-US" sz="1400" dirty="0">
                <a:solidFill>
                  <a:srgbClr val="262626"/>
                </a:solidFill>
                <a:latin typeface="Times" pitchFamily="2" charset="0"/>
                <a:ea typeface="Times New Roman" panose="02020603050405020304" pitchFamily="18" charset="0"/>
              </a:rPr>
              <a:t>Mixed media</a:t>
            </a:r>
            <a:br>
              <a:rPr lang="en-US" sz="1400" dirty="0">
                <a:latin typeface="Times" pitchFamily="2" charset="0"/>
                <a:ea typeface="Times New Roman" panose="02020603050405020304" pitchFamily="18" charset="0"/>
              </a:rPr>
            </a:br>
            <a:r>
              <a:rPr lang="en-US" sz="1400" dirty="0">
                <a:solidFill>
                  <a:srgbClr val="262626"/>
                </a:solidFill>
                <a:latin typeface="Times" pitchFamily="2" charset="0"/>
                <a:ea typeface="Times New Roman" panose="02020603050405020304" pitchFamily="18" charset="0"/>
              </a:rPr>
              <a:t>65 1/2 x 63 inches</a:t>
            </a:r>
            <a:br>
              <a:rPr lang="en-US" sz="1400" dirty="0">
                <a:solidFill>
                  <a:srgbClr val="262626"/>
                </a:solidFill>
                <a:latin typeface="Times" pitchFamily="2" charset="0"/>
                <a:ea typeface="Times New Roman" panose="02020603050405020304" pitchFamily="18" charset="0"/>
              </a:rPr>
            </a:br>
            <a:r>
              <a:rPr lang="en-US" sz="1400" dirty="0">
                <a:solidFill>
                  <a:srgbClr val="262626"/>
                </a:solidFill>
                <a:latin typeface="Times" pitchFamily="2" charset="0"/>
                <a:ea typeface="Times New Roman" panose="02020603050405020304" pitchFamily="18" charset="0"/>
              </a:rPr>
              <a:t>TScot-1016-C</a:t>
            </a:r>
            <a:br>
              <a:rPr lang="en-US" sz="1300" dirty="0">
                <a:latin typeface="Century Gothic" panose="020B0502020202020204" pitchFamily="34" charset="0"/>
                <a:ea typeface="Times New Roman" panose="02020603050405020304" pitchFamily="18" charset="0"/>
              </a:rPr>
            </a:br>
            <a:br>
              <a:rPr lang="en-US" sz="1200" dirty="0"/>
            </a:br>
            <a:endParaRPr lang="en-US" sz="1200" dirty="0"/>
          </a:p>
        </p:txBody>
      </p:sp>
      <p:pic>
        <p:nvPicPr>
          <p:cNvPr id="6" name="Picture Placeholder 5" descr="A picture containing colorful, colored, colors, small&#10;&#10;Description automatically generated">
            <a:extLst>
              <a:ext uri="{FF2B5EF4-FFF2-40B4-BE49-F238E27FC236}">
                <a16:creationId xmlns:a16="http://schemas.microsoft.com/office/drawing/2014/main" id="{5EF8B7B3-330E-F84F-9537-C527F0D4966B}"/>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3591321" y="624115"/>
            <a:ext cx="6014637" cy="6524170"/>
          </a:xfrm>
        </p:spPr>
      </p:pic>
      <p:sp>
        <p:nvSpPr>
          <p:cNvPr id="3" name="Footer Placeholder 2">
            <a:extLst>
              <a:ext uri="{FF2B5EF4-FFF2-40B4-BE49-F238E27FC236}">
                <a16:creationId xmlns:a16="http://schemas.microsoft.com/office/drawing/2014/main" id="{0432BEC7-34CF-EB4A-B997-BFE06C19FA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D92980-4A3B-5B47-89DD-B30868F3252D}"/>
              </a:ext>
            </a:extLst>
          </p:cNvPr>
          <p:cNvSpPr>
            <a:spLocks noGrp="1"/>
          </p:cNvSpPr>
          <p:nvPr>
            <p:ph type="sldNum" sz="quarter" idx="12"/>
          </p:nvPr>
        </p:nvSpPr>
        <p:spPr/>
        <p:txBody>
          <a:bodyPr/>
          <a:lstStyle/>
          <a:p>
            <a:fld id="{4EF6DF92-CF1B-D34A-A679-98DA2FB15E52}" type="slidenum">
              <a:rPr lang="en-US" smtClean="0"/>
              <a:t>13</a:t>
            </a:fld>
            <a:endParaRPr lang="en-US"/>
          </a:p>
        </p:txBody>
      </p:sp>
    </p:spTree>
    <p:extLst>
      <p:ext uri="{BB962C8B-B14F-4D97-AF65-F5344CB8AC3E}">
        <p14:creationId xmlns:p14="http://schemas.microsoft.com/office/powerpoint/2010/main" val="1235333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colorful background&#10;&#10;Description automatically generated">
            <a:extLst>
              <a:ext uri="{FF2B5EF4-FFF2-40B4-BE49-F238E27FC236}">
                <a16:creationId xmlns:a16="http://schemas.microsoft.com/office/drawing/2014/main" id="{78819743-E49E-BE4A-91B5-E284D32E17A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0058400" cy="7772401"/>
          </a:xfrm>
          <a:prstGeom prst="rect">
            <a:avLst/>
          </a:prstGeom>
        </p:spPr>
      </p:pic>
      <p:sp>
        <p:nvSpPr>
          <p:cNvPr id="2" name="Footer Placeholder 1">
            <a:extLst>
              <a:ext uri="{FF2B5EF4-FFF2-40B4-BE49-F238E27FC236}">
                <a16:creationId xmlns:a16="http://schemas.microsoft.com/office/drawing/2014/main" id="{498B9E19-B4FD-584F-8795-A49C082DAC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111FAD-829A-C74B-B51D-C09718BC977E}"/>
              </a:ext>
            </a:extLst>
          </p:cNvPr>
          <p:cNvSpPr>
            <a:spLocks noGrp="1"/>
          </p:cNvSpPr>
          <p:nvPr>
            <p:ph type="sldNum" sz="quarter" idx="12"/>
          </p:nvPr>
        </p:nvSpPr>
        <p:spPr/>
        <p:txBody>
          <a:bodyPr/>
          <a:lstStyle/>
          <a:p>
            <a:fld id="{4EF6DF92-CF1B-D34A-A679-98DA2FB15E52}" type="slidenum">
              <a:rPr lang="en-US" smtClean="0"/>
              <a:t>14</a:t>
            </a:fld>
            <a:endParaRPr lang="en-US"/>
          </a:p>
        </p:txBody>
      </p:sp>
    </p:spTree>
    <p:extLst>
      <p:ext uri="{BB962C8B-B14F-4D97-AF65-F5344CB8AC3E}">
        <p14:creationId xmlns:p14="http://schemas.microsoft.com/office/powerpoint/2010/main" val="1163211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47D9C-5D85-F640-BFE2-C3EA36850DB5}"/>
              </a:ext>
            </a:extLst>
          </p:cNvPr>
          <p:cNvSpPr>
            <a:spLocks noGrp="1"/>
          </p:cNvSpPr>
          <p:nvPr>
            <p:ph type="title"/>
          </p:nvPr>
        </p:nvSpPr>
        <p:spPr>
          <a:xfrm>
            <a:off x="756620" y="685361"/>
            <a:ext cx="2752124" cy="1664214"/>
          </a:xfrm>
        </p:spPr>
        <p:txBody>
          <a:bodyPr>
            <a:normAutofit/>
          </a:bodyPr>
          <a:lstStyle/>
          <a:p>
            <a:r>
              <a:rPr lang="en-US" sz="1300" dirty="0">
                <a:latin typeface="Times" pitchFamily="2" charset="0"/>
              </a:rPr>
              <a:t>Elizabeth Talford Scott</a:t>
            </a:r>
            <a:br>
              <a:rPr lang="en-US" sz="1300" dirty="0">
                <a:latin typeface="Times" pitchFamily="2" charset="0"/>
              </a:rPr>
            </a:br>
            <a:r>
              <a:rPr lang="en-US" sz="1300" i="1" dirty="0">
                <a:latin typeface="Times" pitchFamily="2" charset="0"/>
              </a:rPr>
              <a:t>Untitled, 1989</a:t>
            </a:r>
            <a:br>
              <a:rPr lang="en-US" sz="1300" i="1" dirty="0">
                <a:latin typeface="Times" pitchFamily="2" charset="0"/>
              </a:rPr>
            </a:br>
            <a:br>
              <a:rPr lang="en-US" sz="1300" dirty="0">
                <a:latin typeface="Times" pitchFamily="2" charset="0"/>
              </a:rPr>
            </a:br>
            <a:r>
              <a:rPr lang="en-US" sz="1300" dirty="0">
                <a:latin typeface="Times" pitchFamily="2" charset="0"/>
              </a:rPr>
              <a:t>Mixed media</a:t>
            </a:r>
            <a:br>
              <a:rPr lang="en-US" sz="1300" dirty="0">
                <a:latin typeface="Times" pitchFamily="2" charset="0"/>
              </a:rPr>
            </a:br>
            <a:r>
              <a:rPr lang="en-US" sz="1300" dirty="0">
                <a:latin typeface="Times" pitchFamily="2" charset="0"/>
              </a:rPr>
              <a:t>57 x 44 inches</a:t>
            </a:r>
            <a:br>
              <a:rPr lang="en-US" sz="1300" dirty="0">
                <a:latin typeface="Times" pitchFamily="2" charset="0"/>
              </a:rPr>
            </a:br>
            <a:r>
              <a:rPr lang="en-US" sz="1300" dirty="0">
                <a:latin typeface="Times" pitchFamily="2" charset="0"/>
              </a:rPr>
              <a:t>TScot-1017-C</a:t>
            </a:r>
            <a:br>
              <a:rPr lang="en-US" dirty="0"/>
            </a:br>
            <a:endParaRPr lang="en-US" dirty="0"/>
          </a:p>
        </p:txBody>
      </p:sp>
      <p:pic>
        <p:nvPicPr>
          <p:cNvPr id="6" name="Picture Placeholder 5" descr="A close up of a colorful background&#10;&#10;Description automatically generated">
            <a:extLst>
              <a:ext uri="{FF2B5EF4-FFF2-40B4-BE49-F238E27FC236}">
                <a16:creationId xmlns:a16="http://schemas.microsoft.com/office/drawing/2014/main" id="{8F38E590-BF4B-7046-9135-DEF96E2086FE}"/>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l="-5833" t="-115" r="-6111"/>
          <a:stretch/>
        </p:blipFill>
        <p:spPr>
          <a:xfrm>
            <a:off x="3936921" y="685361"/>
            <a:ext cx="5901711" cy="6401678"/>
          </a:xfrm>
        </p:spPr>
      </p:pic>
      <p:sp>
        <p:nvSpPr>
          <p:cNvPr id="3" name="Footer Placeholder 2">
            <a:extLst>
              <a:ext uri="{FF2B5EF4-FFF2-40B4-BE49-F238E27FC236}">
                <a16:creationId xmlns:a16="http://schemas.microsoft.com/office/drawing/2014/main" id="{3D4CDCA9-EA95-A148-AFBD-E24F741EB1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A3A423-A452-414A-8C64-DE90FE155DFA}"/>
              </a:ext>
            </a:extLst>
          </p:cNvPr>
          <p:cNvSpPr>
            <a:spLocks noGrp="1"/>
          </p:cNvSpPr>
          <p:nvPr>
            <p:ph type="sldNum" sz="quarter" idx="12"/>
          </p:nvPr>
        </p:nvSpPr>
        <p:spPr/>
        <p:txBody>
          <a:bodyPr/>
          <a:lstStyle/>
          <a:p>
            <a:fld id="{4EF6DF92-CF1B-D34A-A679-98DA2FB15E52}" type="slidenum">
              <a:rPr lang="en-US" smtClean="0"/>
              <a:t>15</a:t>
            </a:fld>
            <a:endParaRPr lang="en-US"/>
          </a:p>
        </p:txBody>
      </p:sp>
    </p:spTree>
    <p:extLst>
      <p:ext uri="{BB962C8B-B14F-4D97-AF65-F5344CB8AC3E}">
        <p14:creationId xmlns:p14="http://schemas.microsoft.com/office/powerpoint/2010/main" val="144983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D0F7F-9EA2-AB46-AC04-2252377919ED}"/>
              </a:ext>
            </a:extLst>
          </p:cNvPr>
          <p:cNvSpPr>
            <a:spLocks noGrp="1"/>
          </p:cNvSpPr>
          <p:nvPr>
            <p:ph type="title"/>
          </p:nvPr>
        </p:nvSpPr>
        <p:spPr>
          <a:xfrm>
            <a:off x="678970" y="732972"/>
            <a:ext cx="3000401" cy="1722121"/>
          </a:xfrm>
        </p:spPr>
        <p:txBody>
          <a:bodyPr>
            <a:normAutofit fontScale="90000"/>
          </a:bodyPr>
          <a:lstStyle/>
          <a:p>
            <a:r>
              <a:rPr lang="en-US" sz="1400" dirty="0">
                <a:latin typeface="Times" pitchFamily="2" charset="0"/>
              </a:rPr>
              <a:t>Elizabeth Talford Scott</a:t>
            </a:r>
            <a:br>
              <a:rPr lang="en-US" sz="1400" dirty="0">
                <a:latin typeface="Times" pitchFamily="2" charset="0"/>
              </a:rPr>
            </a:br>
            <a:r>
              <a:rPr lang="en-US" sz="1400" i="1" dirty="0">
                <a:latin typeface="Times" pitchFamily="2" charset="0"/>
              </a:rPr>
              <a:t>Untitled, 1995</a:t>
            </a:r>
            <a:br>
              <a:rPr lang="en-US" sz="1400" i="1" dirty="0">
                <a:latin typeface="Times" pitchFamily="2" charset="0"/>
              </a:rPr>
            </a:br>
            <a:br>
              <a:rPr lang="en-US" sz="1400" dirty="0">
                <a:latin typeface="Times" pitchFamily="2" charset="0"/>
              </a:rPr>
            </a:br>
            <a:r>
              <a:rPr lang="en-US" sz="1400" dirty="0">
                <a:latin typeface="Times" pitchFamily="2" charset="0"/>
              </a:rPr>
              <a:t>Mixed media</a:t>
            </a:r>
            <a:br>
              <a:rPr lang="en-US" sz="1400" dirty="0">
                <a:latin typeface="Times" pitchFamily="2" charset="0"/>
              </a:rPr>
            </a:br>
            <a:r>
              <a:rPr lang="en-US" sz="1400" dirty="0">
                <a:latin typeface="Times" pitchFamily="2" charset="0"/>
              </a:rPr>
              <a:t>48 x 48 inches</a:t>
            </a:r>
            <a:br>
              <a:rPr lang="en-US" sz="1400" dirty="0">
                <a:latin typeface="Times" pitchFamily="2" charset="0"/>
              </a:rPr>
            </a:br>
            <a:r>
              <a:rPr lang="en-US" sz="1400" dirty="0">
                <a:latin typeface="Times" pitchFamily="2" charset="0"/>
              </a:rPr>
              <a:t>TScot-1018-C</a:t>
            </a:r>
            <a:br>
              <a:rPr lang="en-US" dirty="0"/>
            </a:br>
            <a:endParaRPr lang="en-US" dirty="0"/>
          </a:p>
        </p:txBody>
      </p:sp>
      <p:pic>
        <p:nvPicPr>
          <p:cNvPr id="6" name="Picture Placeholder 5" descr="A close up of a coral&#10;&#10;Description automatically generated">
            <a:extLst>
              <a:ext uri="{FF2B5EF4-FFF2-40B4-BE49-F238E27FC236}">
                <a16:creationId xmlns:a16="http://schemas.microsoft.com/office/drawing/2014/main" id="{0A96119E-978A-8E4F-BB06-C6322706BC32}"/>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b="-9893"/>
          <a:stretch/>
        </p:blipFill>
        <p:spPr>
          <a:xfrm>
            <a:off x="3120349" y="732972"/>
            <a:ext cx="6489654" cy="7039428"/>
          </a:xfrm>
        </p:spPr>
      </p:pic>
      <p:sp>
        <p:nvSpPr>
          <p:cNvPr id="3" name="Footer Placeholder 2">
            <a:extLst>
              <a:ext uri="{FF2B5EF4-FFF2-40B4-BE49-F238E27FC236}">
                <a16:creationId xmlns:a16="http://schemas.microsoft.com/office/drawing/2014/main" id="{E566F4AC-7634-0A4B-A4E5-965B23D143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9C15E6-42A6-774D-B6E8-93EA86725521}"/>
              </a:ext>
            </a:extLst>
          </p:cNvPr>
          <p:cNvSpPr>
            <a:spLocks noGrp="1"/>
          </p:cNvSpPr>
          <p:nvPr>
            <p:ph type="sldNum" sz="quarter" idx="12"/>
          </p:nvPr>
        </p:nvSpPr>
        <p:spPr/>
        <p:txBody>
          <a:bodyPr/>
          <a:lstStyle/>
          <a:p>
            <a:fld id="{4EF6DF92-CF1B-D34A-A679-98DA2FB15E52}" type="slidenum">
              <a:rPr lang="en-US" smtClean="0"/>
              <a:t>16</a:t>
            </a:fld>
            <a:endParaRPr lang="en-US"/>
          </a:p>
        </p:txBody>
      </p:sp>
    </p:spTree>
    <p:extLst>
      <p:ext uri="{BB962C8B-B14F-4D97-AF65-F5344CB8AC3E}">
        <p14:creationId xmlns:p14="http://schemas.microsoft.com/office/powerpoint/2010/main" val="2449812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7A033-ED13-B046-A010-B28BE5572657}"/>
              </a:ext>
            </a:extLst>
          </p:cNvPr>
          <p:cNvSpPr>
            <a:spLocks noGrp="1"/>
          </p:cNvSpPr>
          <p:nvPr>
            <p:ph type="title"/>
          </p:nvPr>
        </p:nvSpPr>
        <p:spPr>
          <a:xfrm>
            <a:off x="657675" y="699640"/>
            <a:ext cx="2914866" cy="1370467"/>
          </a:xfrm>
        </p:spPr>
        <p:txBody>
          <a:bodyPr>
            <a:normAutofit/>
          </a:bodyPr>
          <a:lstStyle/>
          <a:p>
            <a:r>
              <a:rPr lang="en-US" sz="1300" dirty="0">
                <a:latin typeface="Times" pitchFamily="2" charset="0"/>
              </a:rPr>
              <a:t>Elizabeth Talford Scott</a:t>
            </a:r>
            <a:br>
              <a:rPr lang="en-US" sz="1300" dirty="0">
                <a:latin typeface="Times" pitchFamily="2" charset="0"/>
              </a:rPr>
            </a:br>
            <a:r>
              <a:rPr lang="en-US" sz="1300" i="1" dirty="0">
                <a:latin typeface="Times" pitchFamily="2" charset="0"/>
              </a:rPr>
              <a:t>Upside-Downwards, 1992</a:t>
            </a:r>
            <a:br>
              <a:rPr lang="en-US" sz="1300" i="1" dirty="0">
                <a:latin typeface="Times" pitchFamily="2" charset="0"/>
              </a:rPr>
            </a:br>
            <a:br>
              <a:rPr lang="en-US" sz="1300" dirty="0">
                <a:latin typeface="Times" pitchFamily="2" charset="0"/>
              </a:rPr>
            </a:br>
            <a:r>
              <a:rPr lang="en-US" sz="1300" dirty="0">
                <a:latin typeface="Times" pitchFamily="2" charset="0"/>
              </a:rPr>
              <a:t>Mixed media</a:t>
            </a:r>
            <a:br>
              <a:rPr lang="en-US" sz="1300" dirty="0">
                <a:latin typeface="Times" pitchFamily="2" charset="0"/>
              </a:rPr>
            </a:br>
            <a:r>
              <a:rPr lang="en-US" sz="1300" dirty="0">
                <a:latin typeface="Times" pitchFamily="2" charset="0"/>
              </a:rPr>
              <a:t>59 x 52 1/2 inches</a:t>
            </a:r>
            <a:br>
              <a:rPr lang="en-US" sz="1300" dirty="0">
                <a:latin typeface="Times" pitchFamily="2" charset="0"/>
              </a:rPr>
            </a:br>
            <a:r>
              <a:rPr lang="en-US" sz="1300" dirty="0">
                <a:latin typeface="Times" pitchFamily="2" charset="0"/>
              </a:rPr>
              <a:t>TScot-1015-C</a:t>
            </a:r>
            <a:br>
              <a:rPr lang="en-US" sz="1300" dirty="0"/>
            </a:br>
            <a:endParaRPr lang="en-US" sz="1300" dirty="0"/>
          </a:p>
        </p:txBody>
      </p:sp>
      <p:pic>
        <p:nvPicPr>
          <p:cNvPr id="6" name="Picture Placeholder 5" descr="A colorful rug&#10;&#10;Description automatically generated">
            <a:extLst>
              <a:ext uri="{FF2B5EF4-FFF2-40B4-BE49-F238E27FC236}">
                <a16:creationId xmlns:a16="http://schemas.microsoft.com/office/drawing/2014/main" id="{1E1839A2-7FFC-CC4A-AB8B-2029BFD84EA9}"/>
              </a:ext>
            </a:extLst>
          </p:cNvPr>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3650033" y="699640"/>
            <a:ext cx="5875383" cy="6373119"/>
          </a:xfrm>
        </p:spPr>
      </p:pic>
      <p:sp>
        <p:nvSpPr>
          <p:cNvPr id="3" name="Footer Placeholder 2">
            <a:extLst>
              <a:ext uri="{FF2B5EF4-FFF2-40B4-BE49-F238E27FC236}">
                <a16:creationId xmlns:a16="http://schemas.microsoft.com/office/drawing/2014/main" id="{66552C7E-96C1-4740-AED6-8881B6CA5A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8EDF72-A054-8743-9A26-0BB6595FD83F}"/>
              </a:ext>
            </a:extLst>
          </p:cNvPr>
          <p:cNvSpPr>
            <a:spLocks noGrp="1"/>
          </p:cNvSpPr>
          <p:nvPr>
            <p:ph type="sldNum" sz="quarter" idx="12"/>
          </p:nvPr>
        </p:nvSpPr>
        <p:spPr/>
        <p:txBody>
          <a:bodyPr/>
          <a:lstStyle/>
          <a:p>
            <a:fld id="{4EF6DF92-CF1B-D34A-A679-98DA2FB15E52}" type="slidenum">
              <a:rPr lang="en-US" smtClean="0"/>
              <a:t>17</a:t>
            </a:fld>
            <a:endParaRPr lang="en-US"/>
          </a:p>
        </p:txBody>
      </p:sp>
    </p:spTree>
    <p:extLst>
      <p:ext uri="{BB962C8B-B14F-4D97-AF65-F5344CB8AC3E}">
        <p14:creationId xmlns:p14="http://schemas.microsoft.com/office/powerpoint/2010/main" val="3743070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386B1-2D0E-614B-93F5-50E2B33424F1}"/>
              </a:ext>
            </a:extLst>
          </p:cNvPr>
          <p:cNvSpPr>
            <a:spLocks noGrp="1"/>
          </p:cNvSpPr>
          <p:nvPr>
            <p:ph type="title"/>
          </p:nvPr>
        </p:nvSpPr>
        <p:spPr>
          <a:xfrm>
            <a:off x="722512" y="482211"/>
            <a:ext cx="3142905" cy="1741269"/>
          </a:xfrm>
        </p:spPr>
        <p:txBody>
          <a:bodyPr>
            <a:normAutofit/>
          </a:bodyPr>
          <a:lstStyle/>
          <a:p>
            <a:r>
              <a:rPr lang="en-US" sz="1300" dirty="0">
                <a:latin typeface="Times" pitchFamily="2" charset="0"/>
              </a:rPr>
              <a:t>Elizabeth Talford Scott</a:t>
            </a:r>
            <a:br>
              <a:rPr lang="en-US" sz="1300" dirty="0">
                <a:latin typeface="Times" pitchFamily="2" charset="0"/>
              </a:rPr>
            </a:br>
            <a:r>
              <a:rPr lang="en-US" sz="1300" i="1" dirty="0">
                <a:latin typeface="Times" pitchFamily="2" charset="0"/>
              </a:rPr>
              <a:t>Turtle, </a:t>
            </a:r>
            <a:r>
              <a:rPr lang="en-US" sz="1300" dirty="0">
                <a:latin typeface="Times" pitchFamily="2" charset="0"/>
              </a:rPr>
              <a:t>1999</a:t>
            </a:r>
            <a:br>
              <a:rPr lang="en-US" sz="1300" dirty="0">
                <a:latin typeface="Times" pitchFamily="2" charset="0"/>
              </a:rPr>
            </a:br>
            <a:br>
              <a:rPr lang="en-US" sz="1300" dirty="0">
                <a:latin typeface="Times" pitchFamily="2" charset="0"/>
              </a:rPr>
            </a:br>
            <a:r>
              <a:rPr lang="en-US" sz="1300" dirty="0">
                <a:latin typeface="Times" pitchFamily="2" charset="0"/>
              </a:rPr>
              <a:t>Mixed media</a:t>
            </a:r>
            <a:br>
              <a:rPr lang="en-US" sz="1300" dirty="0">
                <a:latin typeface="Times" pitchFamily="2" charset="0"/>
              </a:rPr>
            </a:br>
            <a:r>
              <a:rPr lang="en-US" sz="1300" dirty="0">
                <a:latin typeface="Times" pitchFamily="2" charset="0"/>
              </a:rPr>
              <a:t>38 x 21 inches</a:t>
            </a:r>
            <a:br>
              <a:rPr lang="en-US" sz="1300" dirty="0">
                <a:latin typeface="Times" pitchFamily="2" charset="0"/>
              </a:rPr>
            </a:br>
            <a:r>
              <a:rPr lang="en-US" sz="1300" dirty="0">
                <a:latin typeface="Times" pitchFamily="2" charset="0"/>
              </a:rPr>
              <a:t>TScot-1009-C</a:t>
            </a:r>
            <a:br>
              <a:rPr lang="en-US" dirty="0"/>
            </a:br>
            <a:endParaRPr lang="en-US" dirty="0"/>
          </a:p>
        </p:txBody>
      </p:sp>
      <p:pic>
        <p:nvPicPr>
          <p:cNvPr id="6" name="Picture Placeholder 5" descr="A picture containing table, bag&#10;&#10;Description automatically generated">
            <a:extLst>
              <a:ext uri="{FF2B5EF4-FFF2-40B4-BE49-F238E27FC236}">
                <a16:creationId xmlns:a16="http://schemas.microsoft.com/office/drawing/2014/main" id="{5B1D10B3-5C55-484C-AC98-3F3199E9360B}"/>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l="-24152" r="-23223"/>
          <a:stretch/>
        </p:blipFill>
        <p:spPr>
          <a:xfrm>
            <a:off x="3761286" y="482211"/>
            <a:ext cx="6276279" cy="6807978"/>
          </a:xfrm>
        </p:spPr>
      </p:pic>
      <p:sp>
        <p:nvSpPr>
          <p:cNvPr id="3" name="Footer Placeholder 2">
            <a:extLst>
              <a:ext uri="{FF2B5EF4-FFF2-40B4-BE49-F238E27FC236}">
                <a16:creationId xmlns:a16="http://schemas.microsoft.com/office/drawing/2014/main" id="{11F50019-B9D1-B44A-B1B1-5C49706D8A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A15075-1339-8D47-95FD-ADB6F79184C3}"/>
              </a:ext>
            </a:extLst>
          </p:cNvPr>
          <p:cNvSpPr>
            <a:spLocks noGrp="1"/>
          </p:cNvSpPr>
          <p:nvPr>
            <p:ph type="sldNum" sz="quarter" idx="12"/>
          </p:nvPr>
        </p:nvSpPr>
        <p:spPr/>
        <p:txBody>
          <a:bodyPr/>
          <a:lstStyle/>
          <a:p>
            <a:fld id="{4EF6DF92-CF1B-D34A-A679-98DA2FB15E52}" type="slidenum">
              <a:rPr lang="en-US" smtClean="0"/>
              <a:t>18</a:t>
            </a:fld>
            <a:endParaRPr lang="en-US"/>
          </a:p>
        </p:txBody>
      </p:sp>
    </p:spTree>
    <p:extLst>
      <p:ext uri="{BB962C8B-B14F-4D97-AF65-F5344CB8AC3E}">
        <p14:creationId xmlns:p14="http://schemas.microsoft.com/office/powerpoint/2010/main" val="3429502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E5BE-80E7-3C47-A359-93A58E134586}"/>
              </a:ext>
            </a:extLst>
          </p:cNvPr>
          <p:cNvSpPr>
            <a:spLocks noGrp="1"/>
          </p:cNvSpPr>
          <p:nvPr>
            <p:ph type="title"/>
          </p:nvPr>
        </p:nvSpPr>
        <p:spPr>
          <a:xfrm>
            <a:off x="611862" y="760933"/>
            <a:ext cx="3169277" cy="1704119"/>
          </a:xfrm>
        </p:spPr>
        <p:txBody>
          <a:bodyPr>
            <a:normAutofit/>
          </a:bodyPr>
          <a:lstStyle/>
          <a:p>
            <a:r>
              <a:rPr lang="en-US" sz="1300" dirty="0">
                <a:latin typeface="Times" pitchFamily="2" charset="0"/>
              </a:rPr>
              <a:t>Elizabeth Talford Scott</a:t>
            </a:r>
            <a:br>
              <a:rPr lang="en-US" sz="1300" dirty="0">
                <a:latin typeface="Times" pitchFamily="2" charset="0"/>
              </a:rPr>
            </a:br>
            <a:r>
              <a:rPr lang="en-US" sz="1300" i="1" dirty="0">
                <a:latin typeface="Times" pitchFamily="2" charset="0"/>
              </a:rPr>
              <a:t>Untitled,</a:t>
            </a:r>
            <a:r>
              <a:rPr lang="en-US" sz="1300" dirty="0">
                <a:latin typeface="Times" pitchFamily="2" charset="0"/>
              </a:rPr>
              <a:t> circa 1990s</a:t>
            </a:r>
            <a:br>
              <a:rPr lang="en-US" sz="1300" dirty="0">
                <a:latin typeface="Times" pitchFamily="2" charset="0"/>
              </a:rPr>
            </a:br>
            <a:br>
              <a:rPr lang="en-US" sz="1300" dirty="0">
                <a:latin typeface="Times" pitchFamily="2" charset="0"/>
              </a:rPr>
            </a:br>
            <a:r>
              <a:rPr lang="en-US" sz="1300" dirty="0">
                <a:latin typeface="Times" pitchFamily="2" charset="0"/>
              </a:rPr>
              <a:t>Fabric, Thread, Yarn, Buttons, Rocks</a:t>
            </a:r>
            <a:br>
              <a:rPr lang="en-US" sz="1300" dirty="0">
                <a:latin typeface="Times" pitchFamily="2" charset="0"/>
              </a:rPr>
            </a:br>
            <a:r>
              <a:rPr lang="en-US" sz="1300" dirty="0">
                <a:latin typeface="Times" pitchFamily="2" charset="0"/>
              </a:rPr>
              <a:t>46 x 27 inches</a:t>
            </a:r>
            <a:br>
              <a:rPr lang="en-US" sz="1300" dirty="0">
                <a:latin typeface="Times" pitchFamily="2" charset="0"/>
              </a:rPr>
            </a:br>
            <a:r>
              <a:rPr lang="en-US" sz="1300" dirty="0">
                <a:latin typeface="Times" pitchFamily="2" charset="0"/>
              </a:rPr>
              <a:t>TScot-1002-C</a:t>
            </a:r>
            <a:br>
              <a:rPr lang="en-US" dirty="0"/>
            </a:br>
            <a:endParaRPr lang="en-US" dirty="0"/>
          </a:p>
        </p:txBody>
      </p:sp>
      <p:pic>
        <p:nvPicPr>
          <p:cNvPr id="6" name="Picture Placeholder 5" descr="A person posing for the camera&#10;&#10;Description automatically generated">
            <a:extLst>
              <a:ext uri="{FF2B5EF4-FFF2-40B4-BE49-F238E27FC236}">
                <a16:creationId xmlns:a16="http://schemas.microsoft.com/office/drawing/2014/main" id="{2DA2B29B-A6D5-B540-998B-ED02B8FB24C2}"/>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l="-20590" r="-18630" b="-1402"/>
          <a:stretch/>
        </p:blipFill>
        <p:spPr>
          <a:xfrm>
            <a:off x="3936921" y="614177"/>
            <a:ext cx="6121479" cy="6640063"/>
          </a:xfrm>
        </p:spPr>
      </p:pic>
      <p:sp>
        <p:nvSpPr>
          <p:cNvPr id="3" name="Footer Placeholder 2">
            <a:extLst>
              <a:ext uri="{FF2B5EF4-FFF2-40B4-BE49-F238E27FC236}">
                <a16:creationId xmlns:a16="http://schemas.microsoft.com/office/drawing/2014/main" id="{9CA9CCD6-A92F-5D40-9207-FB9DEBC3EF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42A6D6-7163-0540-A506-C3A4685700BA}"/>
              </a:ext>
            </a:extLst>
          </p:cNvPr>
          <p:cNvSpPr>
            <a:spLocks noGrp="1"/>
          </p:cNvSpPr>
          <p:nvPr>
            <p:ph type="sldNum" sz="quarter" idx="12"/>
          </p:nvPr>
        </p:nvSpPr>
        <p:spPr/>
        <p:txBody>
          <a:bodyPr/>
          <a:lstStyle/>
          <a:p>
            <a:fld id="{4EF6DF92-CF1B-D34A-A679-98DA2FB15E52}" type="slidenum">
              <a:rPr lang="en-US" smtClean="0"/>
              <a:t>19</a:t>
            </a:fld>
            <a:endParaRPr lang="en-US"/>
          </a:p>
        </p:txBody>
      </p:sp>
    </p:spTree>
    <p:extLst>
      <p:ext uri="{BB962C8B-B14F-4D97-AF65-F5344CB8AC3E}">
        <p14:creationId xmlns:p14="http://schemas.microsoft.com/office/powerpoint/2010/main" val="215061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person, photo, person, eating&#10;&#10;Description automatically generated">
            <a:extLst>
              <a:ext uri="{FF2B5EF4-FFF2-40B4-BE49-F238E27FC236}">
                <a16:creationId xmlns:a16="http://schemas.microsoft.com/office/drawing/2014/main" id="{D1ADA673-09B3-804B-8374-3555CFB59FB9}"/>
              </a:ext>
            </a:extLst>
          </p:cNvPr>
          <p:cNvPicPr>
            <a:picLocks noGrp="1" noChangeAspect="1"/>
          </p:cNvPicPr>
          <p:nvPr>
            <p:ph idx="1"/>
          </p:nvPr>
        </p:nvPicPr>
        <p:blipFill rotWithShape="1">
          <a:blip r:embed="rId2" cstate="hq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a:xfrm>
            <a:off x="5029200" y="0"/>
            <a:ext cx="5029200" cy="7772400"/>
          </a:xfrm>
        </p:spPr>
      </p:pic>
      <p:sp>
        <p:nvSpPr>
          <p:cNvPr id="4" name="Text Placeholder 3">
            <a:extLst>
              <a:ext uri="{FF2B5EF4-FFF2-40B4-BE49-F238E27FC236}">
                <a16:creationId xmlns:a16="http://schemas.microsoft.com/office/drawing/2014/main" id="{55BF94CC-4935-1444-8799-348C416797B6}"/>
              </a:ext>
            </a:extLst>
          </p:cNvPr>
          <p:cNvSpPr>
            <a:spLocks noGrp="1"/>
          </p:cNvSpPr>
          <p:nvPr>
            <p:ph type="body" sz="half" idx="2"/>
          </p:nvPr>
        </p:nvSpPr>
        <p:spPr>
          <a:xfrm>
            <a:off x="379141" y="540657"/>
            <a:ext cx="4438186" cy="6847114"/>
          </a:xfrm>
        </p:spPr>
        <p:txBody>
          <a:bodyPr>
            <a:normAutofit fontScale="47500" lnSpcReduction="20000"/>
          </a:bodyPr>
          <a:lstStyle/>
          <a:p>
            <a:pPr>
              <a:lnSpc>
                <a:spcPct val="120000"/>
              </a:lnSpc>
              <a:spcBef>
                <a:spcPts val="0"/>
              </a:spcBef>
            </a:pPr>
            <a:r>
              <a:rPr lang="en-US" sz="2300" b="1" i="1" dirty="0">
                <a:latin typeface="Times" pitchFamily="2" charset="0"/>
                <a:cs typeface="Times New Roman" panose="02020603050405020304" pitchFamily="18" charset="0"/>
              </a:rPr>
              <a:t>Elizabeth Talford Scott</a:t>
            </a:r>
          </a:p>
          <a:p>
            <a:pPr>
              <a:lnSpc>
                <a:spcPct val="120000"/>
              </a:lnSpc>
              <a:spcBef>
                <a:spcPts val="0"/>
              </a:spcBef>
            </a:pPr>
            <a:endParaRPr lang="en-US" sz="2300" b="1" i="1" dirty="0">
              <a:latin typeface="Times" pitchFamily="2" charset="0"/>
              <a:cs typeface="Times New Roman" panose="02020603050405020304" pitchFamily="18" charset="0"/>
            </a:endParaRPr>
          </a:p>
          <a:p>
            <a:pPr>
              <a:lnSpc>
                <a:spcPct val="120000"/>
              </a:lnSpc>
              <a:spcBef>
                <a:spcPts val="0"/>
              </a:spcBef>
            </a:pPr>
            <a:endParaRPr lang="en-US" sz="2300" dirty="0">
              <a:latin typeface="Times" pitchFamily="2" charset="0"/>
              <a:cs typeface="Times New Roman" panose="02020603050405020304" pitchFamily="18" charset="0"/>
            </a:endParaRPr>
          </a:p>
          <a:p>
            <a:pPr>
              <a:lnSpc>
                <a:spcPct val="120000"/>
              </a:lnSpc>
              <a:spcBef>
                <a:spcPts val="0"/>
              </a:spcBef>
            </a:pPr>
            <a:r>
              <a:rPr lang="en-US" sz="2300" dirty="0">
                <a:latin typeface="Times" pitchFamily="2" charset="0"/>
                <a:cs typeface="Times New Roman" panose="02020603050405020304" pitchFamily="18" charset="0"/>
              </a:rPr>
              <a:t>Elizabeth Talford Scott (1916-2011) was born near Chester, South Carolina on the land her parents worked as sharecroppers, and where previously her grandparents were held as slaves.   The sixth of fourteen children who lived on the </a:t>
            </a:r>
            <a:r>
              <a:rPr lang="en-US" sz="2300" dirty="0" err="1">
                <a:latin typeface="Times" pitchFamily="2" charset="0"/>
                <a:cs typeface="Times New Roman" panose="02020603050405020304" pitchFamily="18" charset="0"/>
              </a:rPr>
              <a:t>Blackstalk</a:t>
            </a:r>
            <a:r>
              <a:rPr lang="en-US" sz="2300" dirty="0">
                <a:latin typeface="Times" pitchFamily="2" charset="0"/>
                <a:cs typeface="Times New Roman" panose="02020603050405020304" pitchFamily="18" charset="0"/>
              </a:rPr>
              <a:t> Plantation, Elizabeth was trained by age nine to repurpose scrapped materials into usable objects to accommodate basic survival needs.  Quilting was a familiar part of the black American experience, especially in the South. It was a keystone for innovation, upcycling, constructed iconography, and passing historical narratives from one generation to the next.  The artist honed her quilting skills at a young age, though her invention within the medium would develop over many years, moving away from domestic function into sculptural wall hangings that live squarely within the vernacular of fine art.  </a:t>
            </a:r>
          </a:p>
          <a:p>
            <a:pPr>
              <a:lnSpc>
                <a:spcPct val="120000"/>
              </a:lnSpc>
              <a:spcBef>
                <a:spcPts val="0"/>
              </a:spcBef>
            </a:pPr>
            <a:endParaRPr lang="en-US" sz="2300" dirty="0">
              <a:latin typeface="Times" pitchFamily="2" charset="0"/>
              <a:cs typeface="Times New Roman" panose="02020603050405020304" pitchFamily="18" charset="0"/>
            </a:endParaRPr>
          </a:p>
          <a:p>
            <a:pPr>
              <a:lnSpc>
                <a:spcPct val="120000"/>
              </a:lnSpc>
              <a:spcBef>
                <a:spcPts val="0"/>
              </a:spcBef>
            </a:pPr>
            <a:r>
              <a:rPr lang="en-US" sz="2300" dirty="0">
                <a:latin typeface="Times" pitchFamily="2" charset="0"/>
                <a:cs typeface="Times New Roman" panose="02020603050405020304" pitchFamily="18" charset="0"/>
              </a:rPr>
              <a:t>Migrating to Baltimore in the early 1940’s, Elizabeth and Charlie Scott, Jr., welcomed into the world their daughter, celebrate artist and MacArthur fellow Dr. Joyce J. Scott.   During this period, Elizabeth Scott worked as a caterer, a caregiver to children, and a mother. With limited time in her demanding work schedule, Elizabeth Talford Scott took a hiatus from quilting.  It was not until her daughter was self-sufficient, in the 1970’s, that the artist returned to her creative practice with dedication, vigor and potency.   Developing techniques that acknowledged her family history yet moved beyond, Scott began to innovate, creating Fiber works that incorporated stones, buttons, shells, bones, sequence, beads, knotted material, glass, and other unconventional objects amassed in bright and lively compositions that boasted bold colors and heavily layered surfaces in organic and unstructured shapes.  </a:t>
            </a:r>
          </a:p>
          <a:p>
            <a:pPr>
              <a:lnSpc>
                <a:spcPct val="120000"/>
              </a:lnSpc>
              <a:spcBef>
                <a:spcPts val="0"/>
              </a:spcBef>
            </a:pPr>
            <a:endParaRPr lang="en-US" sz="2300" dirty="0">
              <a:latin typeface="Times" pitchFamily="2" charset="0"/>
              <a:cs typeface="Times New Roman" panose="02020603050405020304" pitchFamily="18" charset="0"/>
            </a:endParaRPr>
          </a:p>
          <a:p>
            <a:pPr>
              <a:lnSpc>
                <a:spcPct val="120000"/>
              </a:lnSpc>
              <a:spcBef>
                <a:spcPts val="0"/>
              </a:spcBef>
            </a:pPr>
            <a:r>
              <a:rPr lang="en-US" sz="2300" dirty="0">
                <a:latin typeface="Times" pitchFamily="2" charset="0"/>
                <a:cs typeface="Times New Roman" panose="02020603050405020304" pitchFamily="18" charset="0"/>
              </a:rPr>
              <a:t>Immersed and embedded within the lush surfaces of these works live personal and worldly narratives, and an alphabet of symbols that tell us as much about emotion as they do about personal history.  Her developed iconography makes references to nature, flowers, animals, insects, sea creatures, monsters, fantastical beings, magic, superstitions and good luck charms which converge in a cacophony of pure visual energy.    In Scott’s hands, commonplace materials are transformed into a lesson on abstract design informed by all that she could see and imagine.  </a:t>
            </a:r>
          </a:p>
          <a:p>
            <a:pPr>
              <a:lnSpc>
                <a:spcPct val="120000"/>
              </a:lnSpc>
              <a:spcBef>
                <a:spcPts val="0"/>
              </a:spcBef>
            </a:pPr>
            <a:r>
              <a:rPr lang="en-US" sz="2300" dirty="0">
                <a:latin typeface="Times" pitchFamily="2" charset="0"/>
                <a:cs typeface="Times New Roman" panose="02020603050405020304" pitchFamily="18" charset="0"/>
              </a:rPr>
              <a:t> </a:t>
            </a:r>
          </a:p>
          <a:p>
            <a:endParaRPr lang="en-US" sz="2300" dirty="0">
              <a:latin typeface="Times" pitchFamily="2" charset="0"/>
              <a:cs typeface="Times New Roman" panose="02020603050405020304" pitchFamily="18" charset="0"/>
            </a:endParaRPr>
          </a:p>
          <a:p>
            <a:endParaRPr lang="en-US" dirty="0"/>
          </a:p>
        </p:txBody>
      </p:sp>
      <p:sp>
        <p:nvSpPr>
          <p:cNvPr id="2" name="Footer Placeholder 1">
            <a:extLst>
              <a:ext uri="{FF2B5EF4-FFF2-40B4-BE49-F238E27FC236}">
                <a16:creationId xmlns:a16="http://schemas.microsoft.com/office/drawing/2014/main" id="{B8A7E619-8E30-A24B-902C-C01B51F821FD}"/>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A62D6C3D-8B1C-7E4D-866A-2E0C4D8B8BC7}"/>
              </a:ext>
            </a:extLst>
          </p:cNvPr>
          <p:cNvSpPr>
            <a:spLocks noGrp="1"/>
          </p:cNvSpPr>
          <p:nvPr>
            <p:ph type="sldNum" sz="quarter" idx="12"/>
          </p:nvPr>
        </p:nvSpPr>
        <p:spPr/>
        <p:txBody>
          <a:bodyPr/>
          <a:lstStyle/>
          <a:p>
            <a:fld id="{4EF6DF92-CF1B-D34A-A679-98DA2FB15E52}" type="slidenum">
              <a:rPr lang="en-US" smtClean="0"/>
              <a:t>2</a:t>
            </a:fld>
            <a:endParaRPr lang="en-US"/>
          </a:p>
        </p:txBody>
      </p:sp>
    </p:spTree>
    <p:extLst>
      <p:ext uri="{BB962C8B-B14F-4D97-AF65-F5344CB8AC3E}">
        <p14:creationId xmlns:p14="http://schemas.microsoft.com/office/powerpoint/2010/main" val="2396391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79601-03ED-384B-9561-DC9A4464FD3B}"/>
              </a:ext>
            </a:extLst>
          </p:cNvPr>
          <p:cNvSpPr>
            <a:spLocks noGrp="1"/>
          </p:cNvSpPr>
          <p:nvPr>
            <p:ph type="title"/>
          </p:nvPr>
        </p:nvSpPr>
        <p:spPr>
          <a:xfrm>
            <a:off x="692826" y="522514"/>
            <a:ext cx="3209324" cy="1360951"/>
          </a:xfrm>
        </p:spPr>
        <p:txBody>
          <a:bodyPr>
            <a:normAutofit/>
          </a:bodyPr>
          <a:lstStyle/>
          <a:p>
            <a:r>
              <a:rPr lang="en-US" sz="1300" dirty="0">
                <a:latin typeface="Times" pitchFamily="2" charset="0"/>
              </a:rPr>
              <a:t>Elizabeth Talford Scott</a:t>
            </a:r>
            <a:br>
              <a:rPr lang="en-US" sz="1300" dirty="0">
                <a:latin typeface="Times" pitchFamily="2" charset="0"/>
              </a:rPr>
            </a:br>
            <a:r>
              <a:rPr lang="en-US" sz="1300" i="1" dirty="0">
                <a:latin typeface="Times" pitchFamily="2" charset="0"/>
              </a:rPr>
              <a:t>Covered Wagon, 1983</a:t>
            </a:r>
            <a:br>
              <a:rPr lang="en-US" sz="1300" i="1" dirty="0">
                <a:latin typeface="Times" pitchFamily="2" charset="0"/>
              </a:rPr>
            </a:br>
            <a:br>
              <a:rPr lang="en-US" sz="1300" i="1" dirty="0">
                <a:latin typeface="Times" pitchFamily="2" charset="0"/>
              </a:rPr>
            </a:br>
            <a:r>
              <a:rPr lang="en-US" sz="1300" dirty="0">
                <a:latin typeface="Times" pitchFamily="2" charset="0"/>
              </a:rPr>
              <a:t>Quilted and beaded fabric</a:t>
            </a:r>
            <a:br>
              <a:rPr lang="en-US" sz="1300" dirty="0">
                <a:latin typeface="Times" pitchFamily="2" charset="0"/>
              </a:rPr>
            </a:br>
            <a:r>
              <a:rPr lang="en-US" sz="1300" dirty="0">
                <a:latin typeface="Times" pitchFamily="2" charset="0"/>
              </a:rPr>
              <a:t>92 x 75 inches</a:t>
            </a:r>
            <a:br>
              <a:rPr lang="en-US" sz="1300" dirty="0">
                <a:latin typeface="Times" pitchFamily="2" charset="0"/>
              </a:rPr>
            </a:br>
            <a:r>
              <a:rPr lang="en-US" sz="1300" dirty="0">
                <a:latin typeface="Times" pitchFamily="2" charset="0"/>
              </a:rPr>
              <a:t>TScot-1006-C</a:t>
            </a:r>
            <a:br>
              <a:rPr lang="en-US" sz="1200" b="1" i="1" dirty="0">
                <a:latin typeface="proxima-nova-regular"/>
              </a:rPr>
            </a:br>
            <a:endParaRPr lang="en-US" sz="1200" dirty="0"/>
          </a:p>
        </p:txBody>
      </p:sp>
      <p:pic>
        <p:nvPicPr>
          <p:cNvPr id="6" name="Picture Placeholder 5" descr="A picture containing green, sitting, walking, old&#10;&#10;Description automatically generated">
            <a:extLst>
              <a:ext uri="{FF2B5EF4-FFF2-40B4-BE49-F238E27FC236}">
                <a16:creationId xmlns:a16="http://schemas.microsoft.com/office/drawing/2014/main" id="{CB30820C-CC4D-494C-AEDD-B9C2946E1330}"/>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l="-7701" t="-296" r="-8162"/>
          <a:stretch/>
        </p:blipFill>
        <p:spPr>
          <a:xfrm>
            <a:off x="3578060" y="522514"/>
            <a:ext cx="6201968" cy="6727372"/>
          </a:xfrm>
        </p:spPr>
      </p:pic>
      <p:sp>
        <p:nvSpPr>
          <p:cNvPr id="3" name="Footer Placeholder 2">
            <a:extLst>
              <a:ext uri="{FF2B5EF4-FFF2-40B4-BE49-F238E27FC236}">
                <a16:creationId xmlns:a16="http://schemas.microsoft.com/office/drawing/2014/main" id="{2A917797-BEE1-9C48-80AC-2619C58EC4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E1A82F-BB2D-3F41-A7BE-36C59BBC63CC}"/>
              </a:ext>
            </a:extLst>
          </p:cNvPr>
          <p:cNvSpPr>
            <a:spLocks noGrp="1"/>
          </p:cNvSpPr>
          <p:nvPr>
            <p:ph type="sldNum" sz="quarter" idx="12"/>
          </p:nvPr>
        </p:nvSpPr>
        <p:spPr/>
        <p:txBody>
          <a:bodyPr/>
          <a:lstStyle/>
          <a:p>
            <a:fld id="{4EF6DF92-CF1B-D34A-A679-98DA2FB15E52}" type="slidenum">
              <a:rPr lang="en-US" smtClean="0"/>
              <a:t>20</a:t>
            </a:fld>
            <a:endParaRPr lang="en-US"/>
          </a:p>
        </p:txBody>
      </p:sp>
    </p:spTree>
    <p:extLst>
      <p:ext uri="{BB962C8B-B14F-4D97-AF65-F5344CB8AC3E}">
        <p14:creationId xmlns:p14="http://schemas.microsoft.com/office/powerpoint/2010/main" val="3264199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ecorated, table, sitting, colorful&#10;&#10;Description automatically generated">
            <a:extLst>
              <a:ext uri="{FF2B5EF4-FFF2-40B4-BE49-F238E27FC236}">
                <a16:creationId xmlns:a16="http://schemas.microsoft.com/office/drawing/2014/main" id="{7737E0FA-529B-5443-AC3D-C08E49708F7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0058400" cy="7772400"/>
          </a:xfrm>
          <a:prstGeom prst="rect">
            <a:avLst/>
          </a:prstGeom>
        </p:spPr>
      </p:pic>
      <p:sp>
        <p:nvSpPr>
          <p:cNvPr id="2" name="Footer Placeholder 1">
            <a:extLst>
              <a:ext uri="{FF2B5EF4-FFF2-40B4-BE49-F238E27FC236}">
                <a16:creationId xmlns:a16="http://schemas.microsoft.com/office/drawing/2014/main" id="{0E8D6C4E-B03A-124C-8F98-26DD7B28A7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9B3C5B-552A-1842-9F89-FEF2040E2CC3}"/>
              </a:ext>
            </a:extLst>
          </p:cNvPr>
          <p:cNvSpPr>
            <a:spLocks noGrp="1"/>
          </p:cNvSpPr>
          <p:nvPr>
            <p:ph type="sldNum" sz="quarter" idx="12"/>
          </p:nvPr>
        </p:nvSpPr>
        <p:spPr/>
        <p:txBody>
          <a:bodyPr/>
          <a:lstStyle/>
          <a:p>
            <a:fld id="{4EF6DF92-CF1B-D34A-A679-98DA2FB15E52}" type="slidenum">
              <a:rPr lang="en-US" smtClean="0"/>
              <a:t>21</a:t>
            </a:fld>
            <a:endParaRPr lang="en-US"/>
          </a:p>
        </p:txBody>
      </p:sp>
    </p:spTree>
    <p:extLst>
      <p:ext uri="{BB962C8B-B14F-4D97-AF65-F5344CB8AC3E}">
        <p14:creationId xmlns:p14="http://schemas.microsoft.com/office/powerpoint/2010/main" val="2009763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54E7FC-8146-6C4E-A016-607829B7F66E}"/>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6A08312D-6864-1B45-963F-0FA903BA874A}"/>
              </a:ext>
            </a:extLst>
          </p:cNvPr>
          <p:cNvSpPr>
            <a:spLocks noGrp="1"/>
          </p:cNvSpPr>
          <p:nvPr>
            <p:ph type="sldNum" sz="quarter" idx="12"/>
          </p:nvPr>
        </p:nvSpPr>
        <p:spPr/>
        <p:txBody>
          <a:bodyPr/>
          <a:lstStyle/>
          <a:p>
            <a:fld id="{4EF6DF92-CF1B-D34A-A679-98DA2FB15E52}" type="slidenum">
              <a:rPr lang="en-US" smtClean="0"/>
              <a:t>22</a:t>
            </a:fld>
            <a:endParaRPr lang="en-US"/>
          </a:p>
        </p:txBody>
      </p:sp>
      <p:pic>
        <p:nvPicPr>
          <p:cNvPr id="5" name="Picture 4" descr="A living room filled with furniture and vase of flowers on a table&#10;&#10;Description automatically generated">
            <a:extLst>
              <a:ext uri="{FF2B5EF4-FFF2-40B4-BE49-F238E27FC236}">
                <a16:creationId xmlns:a16="http://schemas.microsoft.com/office/drawing/2014/main" id="{188A334E-9E65-4B45-AB4B-D9C584E474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85360"/>
            <a:ext cx="10058400" cy="5810847"/>
          </a:xfrm>
          <a:prstGeom prst="rect">
            <a:avLst/>
          </a:prstGeom>
        </p:spPr>
      </p:pic>
      <p:sp>
        <p:nvSpPr>
          <p:cNvPr id="6" name="TextBox 5">
            <a:extLst>
              <a:ext uri="{FF2B5EF4-FFF2-40B4-BE49-F238E27FC236}">
                <a16:creationId xmlns:a16="http://schemas.microsoft.com/office/drawing/2014/main" id="{AD4FA378-58EC-1944-BD8C-43C5D6258EC1}"/>
              </a:ext>
            </a:extLst>
          </p:cNvPr>
          <p:cNvSpPr txBox="1"/>
          <p:nvPr/>
        </p:nvSpPr>
        <p:spPr>
          <a:xfrm>
            <a:off x="628804" y="6523036"/>
            <a:ext cx="6474941" cy="276999"/>
          </a:xfrm>
          <a:prstGeom prst="rect">
            <a:avLst/>
          </a:prstGeom>
          <a:noFill/>
        </p:spPr>
        <p:txBody>
          <a:bodyPr wrap="square" rtlCol="0">
            <a:spAutoFit/>
          </a:bodyPr>
          <a:lstStyle/>
          <a:p>
            <a:r>
              <a:rPr lang="en-US" sz="1200" dirty="0">
                <a:latin typeface="Times" pitchFamily="2" charset="0"/>
              </a:rPr>
              <a:t>Installation of </a:t>
            </a:r>
            <a:r>
              <a:rPr lang="en-US" sz="1200" i="1" dirty="0">
                <a:latin typeface="Times" pitchFamily="2" charset="0"/>
              </a:rPr>
              <a:t>Tie Quilt #2</a:t>
            </a:r>
          </a:p>
        </p:txBody>
      </p:sp>
    </p:spTree>
    <p:extLst>
      <p:ext uri="{BB962C8B-B14F-4D97-AF65-F5344CB8AC3E}">
        <p14:creationId xmlns:p14="http://schemas.microsoft.com/office/powerpoint/2010/main" val="3080212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1B9A8D-0EF0-CA48-97A1-EDD985AE34F6}"/>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FAFC0AC9-50C0-534E-BFB9-71C7B7E9B9EA}"/>
              </a:ext>
            </a:extLst>
          </p:cNvPr>
          <p:cNvSpPr>
            <a:spLocks noGrp="1"/>
          </p:cNvSpPr>
          <p:nvPr>
            <p:ph type="sldNum" sz="quarter" idx="12"/>
          </p:nvPr>
        </p:nvSpPr>
        <p:spPr/>
        <p:txBody>
          <a:bodyPr/>
          <a:lstStyle/>
          <a:p>
            <a:fld id="{4EF6DF92-CF1B-D34A-A679-98DA2FB15E52}" type="slidenum">
              <a:rPr lang="en-US" smtClean="0"/>
              <a:t>23</a:t>
            </a:fld>
            <a:endParaRPr lang="en-US"/>
          </a:p>
        </p:txBody>
      </p:sp>
      <p:pic>
        <p:nvPicPr>
          <p:cNvPr id="5" name="Picture 4" descr="A room with hard wood floors&#10;&#10;Description automatically generated">
            <a:extLst>
              <a:ext uri="{FF2B5EF4-FFF2-40B4-BE49-F238E27FC236}">
                <a16:creationId xmlns:a16="http://schemas.microsoft.com/office/drawing/2014/main" id="{9B5003D4-787F-1340-9425-03AA4992C6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70947"/>
            <a:ext cx="10058400" cy="5975751"/>
          </a:xfrm>
          <a:prstGeom prst="rect">
            <a:avLst/>
          </a:prstGeom>
        </p:spPr>
      </p:pic>
      <p:sp>
        <p:nvSpPr>
          <p:cNvPr id="6" name="TextBox 5">
            <a:extLst>
              <a:ext uri="{FF2B5EF4-FFF2-40B4-BE49-F238E27FC236}">
                <a16:creationId xmlns:a16="http://schemas.microsoft.com/office/drawing/2014/main" id="{E0C269DB-B47B-554B-BC39-BADB9C2BB9B9}"/>
              </a:ext>
            </a:extLst>
          </p:cNvPr>
          <p:cNvSpPr txBox="1"/>
          <p:nvPr/>
        </p:nvSpPr>
        <p:spPr>
          <a:xfrm>
            <a:off x="722489" y="6736782"/>
            <a:ext cx="6118578" cy="276999"/>
          </a:xfrm>
          <a:prstGeom prst="rect">
            <a:avLst/>
          </a:prstGeom>
          <a:noFill/>
        </p:spPr>
        <p:txBody>
          <a:bodyPr wrap="square" rtlCol="0">
            <a:spAutoFit/>
          </a:bodyPr>
          <a:lstStyle/>
          <a:p>
            <a:r>
              <a:rPr lang="en-US" sz="1200" dirty="0">
                <a:latin typeface="Times" pitchFamily="2" charset="0"/>
              </a:rPr>
              <a:t>Installation of </a:t>
            </a:r>
            <a:r>
              <a:rPr lang="en-US" sz="1200" i="1" dirty="0">
                <a:latin typeface="Times" pitchFamily="2" charset="0"/>
              </a:rPr>
              <a:t>Three Generations Quit 1</a:t>
            </a:r>
          </a:p>
        </p:txBody>
      </p:sp>
    </p:spTree>
    <p:extLst>
      <p:ext uri="{BB962C8B-B14F-4D97-AF65-F5344CB8AC3E}">
        <p14:creationId xmlns:p14="http://schemas.microsoft.com/office/powerpoint/2010/main" val="4287266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hild smiling at the camera&#10;&#10;Description automatically generated">
            <a:extLst>
              <a:ext uri="{FF2B5EF4-FFF2-40B4-BE49-F238E27FC236}">
                <a16:creationId xmlns:a16="http://schemas.microsoft.com/office/drawing/2014/main" id="{0D58F2E1-CC62-D742-A41B-53059CBACB0C}"/>
              </a:ext>
            </a:extLst>
          </p:cNvPr>
          <p:cNvPicPr>
            <a:picLocks noChangeAspect="1"/>
          </p:cNvPicPr>
          <p:nvPr/>
        </p:nvPicPr>
        <p:blipFill rotWithShape="1">
          <a:blip r:embed="rId2" cstate="email">
            <a:alphaModFix amt="85000"/>
            <a:extLst>
              <a:ext uri="{28A0092B-C50C-407E-A947-70E740481C1C}">
                <a14:useLocalDpi xmlns:a14="http://schemas.microsoft.com/office/drawing/2010/main"/>
              </a:ext>
            </a:extLst>
          </a:blip>
          <a:srcRect/>
          <a:stretch/>
        </p:blipFill>
        <p:spPr>
          <a:xfrm>
            <a:off x="0" y="0"/>
            <a:ext cx="10401397" cy="7772400"/>
          </a:xfrm>
          <a:prstGeom prst="rect">
            <a:avLst/>
          </a:prstGeom>
        </p:spPr>
      </p:pic>
      <p:sp>
        <p:nvSpPr>
          <p:cNvPr id="6" name="TextBox 5">
            <a:extLst>
              <a:ext uri="{FF2B5EF4-FFF2-40B4-BE49-F238E27FC236}">
                <a16:creationId xmlns:a16="http://schemas.microsoft.com/office/drawing/2014/main" id="{0F54103F-09BF-7F44-BD53-4192B9FB5823}"/>
              </a:ext>
            </a:extLst>
          </p:cNvPr>
          <p:cNvSpPr txBox="1"/>
          <p:nvPr/>
        </p:nvSpPr>
        <p:spPr>
          <a:xfrm>
            <a:off x="321667" y="303360"/>
            <a:ext cx="4312422" cy="1077218"/>
          </a:xfrm>
          <a:prstGeom prst="rect">
            <a:avLst/>
          </a:prstGeom>
          <a:noFill/>
        </p:spPr>
        <p:txBody>
          <a:bodyPr wrap="square" rtlCol="0">
            <a:spAutoFit/>
          </a:bodyPr>
          <a:lstStyle/>
          <a:p>
            <a:r>
              <a:rPr lang="en-US" sz="3200" b="1" dirty="0">
                <a:solidFill>
                  <a:srgbClr val="002060"/>
                </a:solidFill>
                <a:latin typeface="Century Gothic" panose="020B0502020202020204" pitchFamily="34" charset="0"/>
              </a:rPr>
              <a:t>Goya Contemporary</a:t>
            </a:r>
          </a:p>
          <a:p>
            <a:r>
              <a:rPr lang="en-US" sz="3200" b="1" dirty="0">
                <a:solidFill>
                  <a:srgbClr val="002060"/>
                </a:solidFill>
                <a:latin typeface="Century Gothic" panose="020B0502020202020204" pitchFamily="34" charset="0"/>
              </a:rPr>
              <a:t>Goya-Girl Press</a:t>
            </a:r>
            <a:endParaRPr lang="en-US" sz="2000" dirty="0">
              <a:solidFill>
                <a:schemeClr val="bg1"/>
              </a:solidFill>
            </a:endParaRPr>
          </a:p>
        </p:txBody>
      </p:sp>
      <p:sp>
        <p:nvSpPr>
          <p:cNvPr id="5" name="TextBox 4">
            <a:extLst>
              <a:ext uri="{FF2B5EF4-FFF2-40B4-BE49-F238E27FC236}">
                <a16:creationId xmlns:a16="http://schemas.microsoft.com/office/drawing/2014/main" id="{7693C032-98CC-0C42-B6FF-48C32DE74D6F}"/>
              </a:ext>
            </a:extLst>
          </p:cNvPr>
          <p:cNvSpPr txBox="1"/>
          <p:nvPr/>
        </p:nvSpPr>
        <p:spPr>
          <a:xfrm>
            <a:off x="969823" y="6561099"/>
            <a:ext cx="8505481" cy="369332"/>
          </a:xfrm>
          <a:prstGeom prst="rect">
            <a:avLst/>
          </a:prstGeom>
          <a:noFill/>
        </p:spPr>
        <p:txBody>
          <a:bodyPr wrap="square" rtlCol="0">
            <a:spAutoFit/>
          </a:bodyPr>
          <a:lstStyle/>
          <a:p>
            <a:r>
              <a:rPr lang="en-US" dirty="0">
                <a:solidFill>
                  <a:schemeClr val="bg1"/>
                </a:solidFill>
              </a:rPr>
              <a:t> </a:t>
            </a:r>
          </a:p>
        </p:txBody>
      </p:sp>
      <p:sp>
        <p:nvSpPr>
          <p:cNvPr id="7" name="TextBox 6">
            <a:extLst>
              <a:ext uri="{FF2B5EF4-FFF2-40B4-BE49-F238E27FC236}">
                <a16:creationId xmlns:a16="http://schemas.microsoft.com/office/drawing/2014/main" id="{C6F6F780-1968-5247-A7D6-9D9BDE928177}"/>
              </a:ext>
            </a:extLst>
          </p:cNvPr>
          <p:cNvSpPr txBox="1"/>
          <p:nvPr/>
        </p:nvSpPr>
        <p:spPr>
          <a:xfrm>
            <a:off x="1" y="6541786"/>
            <a:ext cx="10401396" cy="861774"/>
          </a:xfrm>
          <a:prstGeom prst="rect">
            <a:avLst/>
          </a:prstGeom>
          <a:noFill/>
        </p:spPr>
        <p:txBody>
          <a:bodyPr wrap="square" rtlCol="0">
            <a:spAutoFit/>
          </a:bodyPr>
          <a:lstStyle/>
          <a:p>
            <a:pPr algn="ctr"/>
            <a:endParaRPr lang="en-US" sz="1600" dirty="0">
              <a:solidFill>
                <a:schemeClr val="bg1"/>
              </a:solidFill>
              <a:latin typeface="Times" pitchFamily="2" charset="0"/>
            </a:endParaRPr>
          </a:p>
          <a:p>
            <a:pPr algn="ctr"/>
            <a:r>
              <a:rPr lang="en-US" sz="2000" b="1" dirty="0">
                <a:solidFill>
                  <a:schemeClr val="bg1"/>
                </a:solidFill>
                <a:latin typeface="Times" pitchFamily="2" charset="0"/>
              </a:rPr>
              <a:t>3000 Chestnut Avenue | Mill Centre 214 |  Baltimore, MD 21211</a:t>
            </a:r>
          </a:p>
          <a:p>
            <a:pPr algn="ctr"/>
            <a:r>
              <a:rPr lang="en-US" sz="1400" dirty="0">
                <a:solidFill>
                  <a:schemeClr val="bg1"/>
                </a:solidFill>
                <a:latin typeface="Times" pitchFamily="2" charset="0"/>
              </a:rPr>
              <a:t>t. 410-366-2001  |  </a:t>
            </a:r>
            <a:r>
              <a:rPr lang="en-US" sz="1400" dirty="0" err="1">
                <a:solidFill>
                  <a:schemeClr val="bg1"/>
                </a:solidFill>
                <a:latin typeface="Times" pitchFamily="2" charset="0"/>
              </a:rPr>
              <a:t>www.goyacontemporary.com</a:t>
            </a:r>
            <a:r>
              <a:rPr lang="en-US" sz="1400" dirty="0">
                <a:solidFill>
                  <a:schemeClr val="bg1"/>
                </a:solidFill>
                <a:latin typeface="Times" pitchFamily="2" charset="0"/>
              </a:rPr>
              <a:t>  |  </a:t>
            </a:r>
            <a:r>
              <a:rPr lang="en-US" sz="1400" dirty="0" err="1">
                <a:solidFill>
                  <a:schemeClr val="bg1"/>
                </a:solidFill>
                <a:latin typeface="Times" pitchFamily="2" charset="0"/>
              </a:rPr>
              <a:t>gallery@goyacontemporary.com</a:t>
            </a:r>
            <a:endParaRPr lang="en-US" sz="1400" dirty="0">
              <a:solidFill>
                <a:schemeClr val="bg1"/>
              </a:solidFill>
              <a:latin typeface="Times" pitchFamily="2" charset="0"/>
            </a:endParaRPr>
          </a:p>
        </p:txBody>
      </p:sp>
      <p:sp>
        <p:nvSpPr>
          <p:cNvPr id="2" name="Footer Placeholder 1">
            <a:extLst>
              <a:ext uri="{FF2B5EF4-FFF2-40B4-BE49-F238E27FC236}">
                <a16:creationId xmlns:a16="http://schemas.microsoft.com/office/drawing/2014/main" id="{41ADA486-E4CF-2F48-8E31-78155367474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1409957-8033-5040-855C-DB642FD5F5F4}"/>
              </a:ext>
            </a:extLst>
          </p:cNvPr>
          <p:cNvSpPr>
            <a:spLocks noGrp="1"/>
          </p:cNvSpPr>
          <p:nvPr>
            <p:ph type="sldNum" sz="quarter" idx="12"/>
          </p:nvPr>
        </p:nvSpPr>
        <p:spPr/>
        <p:txBody>
          <a:bodyPr/>
          <a:lstStyle/>
          <a:p>
            <a:fld id="{4EF6DF92-CF1B-D34A-A679-98DA2FB15E52}" type="slidenum">
              <a:rPr lang="en-US" smtClean="0"/>
              <a:t>24</a:t>
            </a:fld>
            <a:endParaRPr lang="en-US"/>
          </a:p>
        </p:txBody>
      </p:sp>
    </p:spTree>
    <p:extLst>
      <p:ext uri="{BB962C8B-B14F-4D97-AF65-F5344CB8AC3E}">
        <p14:creationId xmlns:p14="http://schemas.microsoft.com/office/powerpoint/2010/main" val="292703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C2A40-DAAA-1042-83B3-59A2ABD545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0900CA-7ED3-0544-8EEC-E8E5AD296835}"/>
              </a:ext>
            </a:extLst>
          </p:cNvPr>
          <p:cNvSpPr>
            <a:spLocks noGrp="1"/>
          </p:cNvSpPr>
          <p:nvPr>
            <p:ph idx="1"/>
          </p:nvPr>
        </p:nvSpPr>
        <p:spPr>
          <a:xfrm>
            <a:off x="5384800" y="812800"/>
            <a:ext cx="4383668" cy="5838719"/>
          </a:xfrm>
        </p:spPr>
        <p:txBody>
          <a:bodyPr>
            <a:normAutofit fontScale="25000" lnSpcReduction="20000"/>
          </a:bodyPr>
          <a:lstStyle/>
          <a:p>
            <a:pPr marL="0" indent="0">
              <a:lnSpc>
                <a:spcPct val="120000"/>
              </a:lnSpc>
              <a:spcBef>
                <a:spcPts val="0"/>
              </a:spcBef>
              <a:buNone/>
            </a:pPr>
            <a:r>
              <a:rPr lang="en-US" sz="4000" dirty="0">
                <a:latin typeface="Times" pitchFamily="2" charset="0"/>
              </a:rPr>
              <a:t>During her lifetime, Elizabeth exhibited in Baltimore as well as national venues including The Studio Museum of Harlem, NY; The Museum of American Folk Art, NY; and The Metropolitan Museum of Art.  In 1998, she was the subject of a retrospective exhibition titled </a:t>
            </a:r>
            <a:r>
              <a:rPr lang="en-US" sz="4000" i="1" dirty="0" err="1">
                <a:latin typeface="Times" pitchFamily="2" charset="0"/>
              </a:rPr>
              <a:t>Eyewinkers</a:t>
            </a:r>
            <a:r>
              <a:rPr lang="en-US" sz="4000" i="1" dirty="0">
                <a:latin typeface="Times" pitchFamily="2" charset="0"/>
              </a:rPr>
              <a:t>, </a:t>
            </a:r>
            <a:r>
              <a:rPr lang="en-US" sz="4000" i="1" dirty="0" err="1">
                <a:latin typeface="Times" pitchFamily="2" charset="0"/>
              </a:rPr>
              <a:t>Tumbleturds</a:t>
            </a:r>
            <a:r>
              <a:rPr lang="en-US" sz="4000" i="1" dirty="0">
                <a:latin typeface="Times" pitchFamily="2" charset="0"/>
              </a:rPr>
              <a:t>, and </a:t>
            </a:r>
            <a:r>
              <a:rPr lang="en-US" sz="4000" i="1" dirty="0" err="1">
                <a:latin typeface="Times" pitchFamily="2" charset="0"/>
              </a:rPr>
              <a:t>Candlebugs</a:t>
            </a:r>
            <a:r>
              <a:rPr lang="en-US" sz="4000" dirty="0">
                <a:latin typeface="Times" pitchFamily="2" charset="0"/>
              </a:rPr>
              <a:t>: </a:t>
            </a:r>
            <a:r>
              <a:rPr lang="en-US" sz="4000" i="1" dirty="0">
                <a:latin typeface="Times" pitchFamily="2" charset="0"/>
              </a:rPr>
              <a:t>The Art of Elizabeth Talford Scott </a:t>
            </a:r>
            <a:r>
              <a:rPr lang="en-US" sz="4000" dirty="0">
                <a:latin typeface="Times" pitchFamily="2" charset="0"/>
              </a:rPr>
              <a:t>that opened at the Maryland Institute College of Art and traveled to the Smithsonian Institution’s Anacostia Community Museum in Washington, DC among other venues in New England and North Carolina. In 1987, Elizabeth Talford Scott was bequeathed the Women’s Caucus Award for Outstanding Achievements in the Visual Arts. The artist regularly produced workshops, frequently collaborating with her daughter, Joyce J. Scott, to educate students on methods and material usage in her craft. </a:t>
            </a:r>
          </a:p>
          <a:p>
            <a:pPr marL="0" indent="0">
              <a:lnSpc>
                <a:spcPct val="120000"/>
              </a:lnSpc>
              <a:spcBef>
                <a:spcPts val="0"/>
              </a:spcBef>
              <a:buNone/>
            </a:pPr>
            <a:r>
              <a:rPr lang="en-US" sz="4000" dirty="0">
                <a:latin typeface="Times" pitchFamily="2" charset="0"/>
              </a:rPr>
              <a:t> </a:t>
            </a:r>
          </a:p>
          <a:p>
            <a:pPr marL="0" indent="0">
              <a:lnSpc>
                <a:spcPct val="120000"/>
              </a:lnSpc>
              <a:spcBef>
                <a:spcPts val="0"/>
              </a:spcBef>
              <a:buNone/>
            </a:pPr>
            <a:r>
              <a:rPr lang="en-US" sz="4000" dirty="0">
                <a:latin typeface="Times" pitchFamily="2" charset="0"/>
              </a:rPr>
              <a:t>Elizabeth Talford Scott died in 2011.   In 2019, Scott was the joint subject of the exhibition </a:t>
            </a:r>
            <a:r>
              <a:rPr lang="en-US" sz="4000" i="1" dirty="0">
                <a:latin typeface="Times" pitchFamily="2" charset="0"/>
              </a:rPr>
              <a:t>Hitching Their Dreams to Untamed Stars: Joyce J. Scott &amp; Elizabeth Talford Scott </a:t>
            </a:r>
            <a:r>
              <a:rPr lang="en-US" sz="4000" dirty="0">
                <a:latin typeface="Times" pitchFamily="2" charset="0"/>
              </a:rPr>
              <a:t>at the Baltimore Museum of Art.  That same year, the duo was also the subject of </a:t>
            </a:r>
            <a:r>
              <a:rPr lang="en-US" sz="4000" i="1" dirty="0">
                <a:latin typeface="Times" pitchFamily="2" charset="0"/>
              </a:rPr>
              <a:t>Reality, Times Two: Joyce J. Scott &amp; Elizabeth Talford Scott </a:t>
            </a:r>
            <a:r>
              <a:rPr lang="en-US" sz="4000" dirty="0">
                <a:latin typeface="Times" pitchFamily="2" charset="0"/>
              </a:rPr>
              <a:t>at their primary gallery, Goya Contemporary, in Baltimore, Maryland.  In 2020 - 2021, Elizabeth Talford Scott’s work will be included in several museum exhibitions including at the Philbrook Museum and the Mint Museum.  Her Posthumous success points to long standing, systemic institutional structures that failed to recognize the work of significant female makers in their lifetimes, but one that has recently prompted curatorial corrections and reinvestigation into these important practices. We cannot tell the authentic story of American Art without including the significant contributions of female, indigenous, LGBTQ, immigrant, and BIPOC makers. Elizabeth Talford Scott has been cited by many contemporary, celebrated artists as an influence, counting her own daughter, Joyce J. Scott among those she impacted. Scott’s works feel as fresh and relevant today as the day they were constructed, proving Scott a significant artist who was not only of her time, but ahead of her time...if not, timeless. </a:t>
            </a:r>
          </a:p>
          <a:p>
            <a:pPr marL="0" indent="0">
              <a:lnSpc>
                <a:spcPct val="120000"/>
              </a:lnSpc>
              <a:spcBef>
                <a:spcPts val="0"/>
              </a:spcBef>
              <a:buNone/>
            </a:pPr>
            <a:endParaRPr lang="en-US" sz="4000" dirty="0">
              <a:latin typeface="Times" pitchFamily="2" charset="0"/>
            </a:endParaRPr>
          </a:p>
          <a:p>
            <a:pPr marL="0" indent="0">
              <a:buNone/>
            </a:pPr>
            <a:r>
              <a:rPr lang="en-US" sz="4000" dirty="0">
                <a:latin typeface="Times" pitchFamily="2" charset="0"/>
              </a:rPr>
              <a:t>© 2020 Goya Contemporary Gallery and The Artist Legacy Project </a:t>
            </a:r>
            <a:r>
              <a:rPr lang="en-US" sz="4000">
                <a:latin typeface="Times" pitchFamily="2" charset="0"/>
              </a:rPr>
              <a:t>LLC.</a:t>
            </a:r>
            <a:endParaRPr lang="en-US" sz="1000">
              <a:latin typeface="Times" pitchFamily="2" charset="0"/>
            </a:endParaRPr>
          </a:p>
          <a:p>
            <a:pPr marL="0" indent="0">
              <a:spcBef>
                <a:spcPts val="0"/>
              </a:spcBef>
              <a:buNone/>
            </a:pPr>
            <a:br>
              <a:rPr lang="en-US" sz="4000" dirty="0">
                <a:latin typeface="Times" pitchFamily="2" charset="0"/>
              </a:rPr>
            </a:br>
            <a:r>
              <a:rPr lang="en-US" sz="3600" dirty="0">
                <a:latin typeface="Times" pitchFamily="2" charset="0"/>
              </a:rPr>
              <a:t>All rights reserved. No part of this publication may be used or reproduced in any manner whatsoever without written permission from the copyright holder. </a:t>
            </a:r>
          </a:p>
          <a:p>
            <a:pPr marL="0" indent="0">
              <a:buNone/>
            </a:pPr>
            <a:br>
              <a:rPr lang="en-US" dirty="0"/>
            </a:br>
            <a:endParaRPr lang="en-US" dirty="0"/>
          </a:p>
        </p:txBody>
      </p:sp>
      <p:sp>
        <p:nvSpPr>
          <p:cNvPr id="4" name="Text Placeholder 3">
            <a:extLst>
              <a:ext uri="{FF2B5EF4-FFF2-40B4-BE49-F238E27FC236}">
                <a16:creationId xmlns:a16="http://schemas.microsoft.com/office/drawing/2014/main" id="{253FEBD5-0F71-9145-A671-DBBC6E1795FB}"/>
              </a:ext>
            </a:extLst>
          </p:cNvPr>
          <p:cNvSpPr>
            <a:spLocks noGrp="1"/>
          </p:cNvSpPr>
          <p:nvPr>
            <p:ph type="body" sz="half" idx="2"/>
          </p:nvPr>
        </p:nvSpPr>
        <p:spPr/>
        <p:txBody>
          <a:bodyPr/>
          <a:lstStyle/>
          <a:p>
            <a:endParaRPr lang="en-US" dirty="0"/>
          </a:p>
        </p:txBody>
      </p:sp>
      <p:pic>
        <p:nvPicPr>
          <p:cNvPr id="6" name="Picture 5" descr="A picture containing clothing, colorful, photo, table&#10;&#10;Description automatically generated">
            <a:extLst>
              <a:ext uri="{FF2B5EF4-FFF2-40B4-BE49-F238E27FC236}">
                <a16:creationId xmlns:a16="http://schemas.microsoft.com/office/drawing/2014/main" id="{4AB0FD2D-8197-0F4E-9330-01D912BA942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0"/>
            <a:ext cx="5029200" cy="7772400"/>
          </a:xfrm>
          <a:prstGeom prst="rect">
            <a:avLst/>
          </a:prstGeom>
        </p:spPr>
      </p:pic>
      <p:sp>
        <p:nvSpPr>
          <p:cNvPr id="5" name="Footer Placeholder 4">
            <a:extLst>
              <a:ext uri="{FF2B5EF4-FFF2-40B4-BE49-F238E27FC236}">
                <a16:creationId xmlns:a16="http://schemas.microsoft.com/office/drawing/2014/main" id="{20527802-FA6E-0F45-B113-2F4EB80099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364EC2-DEA3-DD41-980C-1210F7135C60}"/>
              </a:ext>
            </a:extLst>
          </p:cNvPr>
          <p:cNvSpPr>
            <a:spLocks noGrp="1"/>
          </p:cNvSpPr>
          <p:nvPr>
            <p:ph type="sldNum" sz="quarter" idx="12"/>
          </p:nvPr>
        </p:nvSpPr>
        <p:spPr/>
        <p:txBody>
          <a:bodyPr/>
          <a:lstStyle/>
          <a:p>
            <a:fld id="{4EF6DF92-CF1B-D34A-A679-98DA2FB15E52}" type="slidenum">
              <a:rPr lang="en-US" smtClean="0"/>
              <a:t>3</a:t>
            </a:fld>
            <a:endParaRPr lang="en-US"/>
          </a:p>
        </p:txBody>
      </p:sp>
    </p:spTree>
    <p:extLst>
      <p:ext uri="{BB962C8B-B14F-4D97-AF65-F5344CB8AC3E}">
        <p14:creationId xmlns:p14="http://schemas.microsoft.com/office/powerpoint/2010/main" val="241079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olorful, toy, sitting, small&#10;&#10;Description automatically generated">
            <a:extLst>
              <a:ext uri="{FF2B5EF4-FFF2-40B4-BE49-F238E27FC236}">
                <a16:creationId xmlns:a16="http://schemas.microsoft.com/office/drawing/2014/main" id="{7414A092-5E98-E943-B5DE-A6B230576267}"/>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1"/>
            <a:ext cx="10058400" cy="7772399"/>
          </a:xfrm>
        </p:spPr>
      </p:pic>
      <p:sp>
        <p:nvSpPr>
          <p:cNvPr id="2" name="Footer Placeholder 1">
            <a:extLst>
              <a:ext uri="{FF2B5EF4-FFF2-40B4-BE49-F238E27FC236}">
                <a16:creationId xmlns:a16="http://schemas.microsoft.com/office/drawing/2014/main" id="{334A6189-64C4-FD44-B706-F73DC7FAD25C}"/>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7153F2F7-0AE3-694E-98D0-A022719070E7}"/>
              </a:ext>
            </a:extLst>
          </p:cNvPr>
          <p:cNvSpPr>
            <a:spLocks noGrp="1"/>
          </p:cNvSpPr>
          <p:nvPr>
            <p:ph type="sldNum" sz="quarter" idx="12"/>
          </p:nvPr>
        </p:nvSpPr>
        <p:spPr/>
        <p:txBody>
          <a:bodyPr/>
          <a:lstStyle/>
          <a:p>
            <a:fld id="{4EF6DF92-CF1B-D34A-A679-98DA2FB15E52}" type="slidenum">
              <a:rPr lang="en-US" smtClean="0"/>
              <a:t>4</a:t>
            </a:fld>
            <a:endParaRPr lang="en-US"/>
          </a:p>
        </p:txBody>
      </p:sp>
    </p:spTree>
    <p:extLst>
      <p:ext uri="{BB962C8B-B14F-4D97-AF65-F5344CB8AC3E}">
        <p14:creationId xmlns:p14="http://schemas.microsoft.com/office/powerpoint/2010/main" val="231101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5305-177C-A342-B0B2-44AD9D4242B3}"/>
              </a:ext>
            </a:extLst>
          </p:cNvPr>
          <p:cNvSpPr>
            <a:spLocks noGrp="1"/>
          </p:cNvSpPr>
          <p:nvPr>
            <p:ph type="title"/>
          </p:nvPr>
        </p:nvSpPr>
        <p:spPr>
          <a:xfrm>
            <a:off x="590546" y="575937"/>
            <a:ext cx="3244096" cy="1398634"/>
          </a:xfrm>
        </p:spPr>
        <p:txBody>
          <a:bodyPr>
            <a:normAutofit fontScale="90000"/>
          </a:bodyPr>
          <a:lstStyle/>
          <a:p>
            <a:r>
              <a:rPr lang="en-US" sz="1400" dirty="0">
                <a:latin typeface="Times" pitchFamily="2" charset="0"/>
              </a:rPr>
              <a:t>Elizabeth Talford Scott</a:t>
            </a:r>
            <a:br>
              <a:rPr lang="en-US" sz="1400" dirty="0">
                <a:latin typeface="Times" pitchFamily="2" charset="0"/>
              </a:rPr>
            </a:br>
            <a:r>
              <a:rPr lang="en-US" sz="1400" i="1" dirty="0">
                <a:latin typeface="Times" pitchFamily="2" charset="0"/>
              </a:rPr>
              <a:t>Birthday</a:t>
            </a:r>
            <a:r>
              <a:rPr lang="en-US" sz="1400" dirty="0">
                <a:latin typeface="Times" pitchFamily="2" charset="0"/>
              </a:rPr>
              <a:t>, 1997</a:t>
            </a:r>
            <a:br>
              <a:rPr lang="en-US" sz="1400" dirty="0">
                <a:latin typeface="Times" pitchFamily="2" charset="0"/>
              </a:rPr>
            </a:br>
            <a:br>
              <a:rPr lang="en-US" sz="1400" dirty="0">
                <a:latin typeface="Times" pitchFamily="2" charset="0"/>
              </a:rPr>
            </a:br>
            <a:r>
              <a:rPr lang="en-US" sz="1400" dirty="0">
                <a:latin typeface="Times" pitchFamily="2" charset="0"/>
              </a:rPr>
              <a:t>Fabric, thread, mixed media</a:t>
            </a:r>
            <a:br>
              <a:rPr lang="en-US" sz="1400" dirty="0">
                <a:latin typeface="Times" pitchFamily="2" charset="0"/>
              </a:rPr>
            </a:br>
            <a:r>
              <a:rPr lang="en-US" sz="1400" dirty="0">
                <a:latin typeface="Times" pitchFamily="2" charset="0"/>
              </a:rPr>
              <a:t>62 x 55 1/2 inches</a:t>
            </a:r>
            <a:br>
              <a:rPr lang="en-US" sz="1400" dirty="0">
                <a:latin typeface="Times" pitchFamily="2" charset="0"/>
              </a:rPr>
            </a:br>
            <a:r>
              <a:rPr lang="en-US" sz="1400" dirty="0">
                <a:latin typeface="Times" pitchFamily="2" charset="0"/>
              </a:rPr>
              <a:t>TScot-1019-C</a:t>
            </a:r>
            <a:br>
              <a:rPr lang="en-US" sz="1200" dirty="0"/>
            </a:br>
            <a:endParaRPr lang="en-US" sz="1200" dirty="0"/>
          </a:p>
        </p:txBody>
      </p:sp>
      <p:sp>
        <p:nvSpPr>
          <p:cNvPr id="3" name="Footer Placeholder 2">
            <a:extLst>
              <a:ext uri="{FF2B5EF4-FFF2-40B4-BE49-F238E27FC236}">
                <a16:creationId xmlns:a16="http://schemas.microsoft.com/office/drawing/2014/main" id="{07384437-1E18-6C4F-9686-ECB1C38615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580620-5F89-3742-8470-99645CFF002D}"/>
              </a:ext>
            </a:extLst>
          </p:cNvPr>
          <p:cNvSpPr>
            <a:spLocks noGrp="1"/>
          </p:cNvSpPr>
          <p:nvPr>
            <p:ph type="sldNum" sz="quarter" idx="12"/>
          </p:nvPr>
        </p:nvSpPr>
        <p:spPr/>
        <p:txBody>
          <a:bodyPr/>
          <a:lstStyle/>
          <a:p>
            <a:fld id="{4EF6DF92-CF1B-D34A-A679-98DA2FB15E52}" type="slidenum">
              <a:rPr lang="en-US" smtClean="0"/>
              <a:t>5</a:t>
            </a:fld>
            <a:endParaRPr lang="en-US"/>
          </a:p>
        </p:txBody>
      </p:sp>
      <p:pic>
        <p:nvPicPr>
          <p:cNvPr id="11" name="Picture 10" descr="A picture containing colorful, colored, sitting, toy&#10;&#10;Description automatically generated">
            <a:extLst>
              <a:ext uri="{FF2B5EF4-FFF2-40B4-BE49-F238E27FC236}">
                <a16:creationId xmlns:a16="http://schemas.microsoft.com/office/drawing/2014/main" id="{49A57E41-441A-7C4F-9F63-5B2E83B98B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67905" y="432141"/>
            <a:ext cx="5917931" cy="6696789"/>
          </a:xfrm>
          <a:prstGeom prst="rect">
            <a:avLst/>
          </a:prstGeom>
        </p:spPr>
      </p:pic>
    </p:spTree>
    <p:extLst>
      <p:ext uri="{BB962C8B-B14F-4D97-AF65-F5344CB8AC3E}">
        <p14:creationId xmlns:p14="http://schemas.microsoft.com/office/powerpoint/2010/main" val="4254380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92164-FAD4-824D-82BB-45E36AAE9633}"/>
              </a:ext>
            </a:extLst>
          </p:cNvPr>
          <p:cNvSpPr>
            <a:spLocks noGrp="1"/>
          </p:cNvSpPr>
          <p:nvPr>
            <p:ph type="title"/>
          </p:nvPr>
        </p:nvSpPr>
        <p:spPr>
          <a:xfrm>
            <a:off x="565469" y="659051"/>
            <a:ext cx="3071653" cy="2124746"/>
          </a:xfrm>
        </p:spPr>
        <p:txBody>
          <a:bodyPr>
            <a:normAutofit/>
          </a:bodyPr>
          <a:lstStyle/>
          <a:p>
            <a:r>
              <a:rPr lang="en-US" sz="1300" dirty="0">
                <a:latin typeface="Times" pitchFamily="2" charset="0"/>
              </a:rPr>
              <a:t>Elizabeth Talford Scott</a:t>
            </a:r>
            <a:br>
              <a:rPr lang="en-US" sz="1300" dirty="0">
                <a:latin typeface="Times" pitchFamily="2" charset="0"/>
              </a:rPr>
            </a:br>
            <a:r>
              <a:rPr lang="en-US" sz="1300" i="1" dirty="0">
                <a:latin typeface="Times" pitchFamily="2" charset="0"/>
              </a:rPr>
              <a:t>Abstract 27</a:t>
            </a:r>
            <a:r>
              <a:rPr lang="en-US" sz="1300" dirty="0">
                <a:latin typeface="Times" pitchFamily="2" charset="0"/>
              </a:rPr>
              <a:t>, 1993</a:t>
            </a:r>
            <a:br>
              <a:rPr lang="en-US" sz="1300" dirty="0">
                <a:latin typeface="Times" pitchFamily="2" charset="0"/>
              </a:rPr>
            </a:br>
            <a:br>
              <a:rPr lang="en-US" sz="1300" dirty="0">
                <a:latin typeface="Times" pitchFamily="2" charset="0"/>
              </a:rPr>
            </a:br>
            <a:r>
              <a:rPr lang="en-US" sz="1300" dirty="0">
                <a:latin typeface="Times" pitchFamily="2" charset="0"/>
              </a:rPr>
              <a:t>Mixed media</a:t>
            </a:r>
            <a:br>
              <a:rPr lang="en-US" sz="1300" dirty="0">
                <a:latin typeface="Times" pitchFamily="2" charset="0"/>
              </a:rPr>
            </a:br>
            <a:r>
              <a:rPr lang="en-US" sz="1300" dirty="0">
                <a:latin typeface="Times" pitchFamily="2" charset="0"/>
              </a:rPr>
              <a:t>30 1/2 x 33 inches</a:t>
            </a:r>
            <a:br>
              <a:rPr lang="en-US" sz="1300" dirty="0">
                <a:latin typeface="Times" pitchFamily="2" charset="0"/>
              </a:rPr>
            </a:br>
            <a:r>
              <a:rPr lang="en-US" sz="1300" dirty="0">
                <a:latin typeface="Times" pitchFamily="2" charset="0"/>
              </a:rPr>
              <a:t>TScot-1008-C</a:t>
            </a:r>
            <a:br>
              <a:rPr lang="en-US" sz="1360" dirty="0">
                <a:latin typeface="Century Gothic" panose="020B0502020202020204" pitchFamily="34" charset="0"/>
              </a:rPr>
            </a:br>
            <a:br>
              <a:rPr lang="en-US" sz="2720" dirty="0"/>
            </a:br>
            <a:endParaRPr lang="en-US" dirty="0"/>
          </a:p>
        </p:txBody>
      </p:sp>
      <p:sp>
        <p:nvSpPr>
          <p:cNvPr id="3" name="Footer Placeholder 2">
            <a:extLst>
              <a:ext uri="{FF2B5EF4-FFF2-40B4-BE49-F238E27FC236}">
                <a16:creationId xmlns:a16="http://schemas.microsoft.com/office/drawing/2014/main" id="{27D22D62-292B-B045-9107-7842BCB225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9164CE-0ED5-AA49-9278-01A1A96AA0F6}"/>
              </a:ext>
            </a:extLst>
          </p:cNvPr>
          <p:cNvSpPr>
            <a:spLocks noGrp="1"/>
          </p:cNvSpPr>
          <p:nvPr>
            <p:ph type="sldNum" sz="quarter" idx="12"/>
          </p:nvPr>
        </p:nvSpPr>
        <p:spPr/>
        <p:txBody>
          <a:bodyPr/>
          <a:lstStyle/>
          <a:p>
            <a:fld id="{4EF6DF92-CF1B-D34A-A679-98DA2FB15E52}" type="slidenum">
              <a:rPr lang="en-US" smtClean="0"/>
              <a:t>6</a:t>
            </a:fld>
            <a:endParaRPr lang="en-US"/>
          </a:p>
        </p:txBody>
      </p:sp>
      <p:pic>
        <p:nvPicPr>
          <p:cNvPr id="9" name="Picture 8" descr="A picture containing colorful, small, table, sitting&#10;&#10;Description automatically generated">
            <a:extLst>
              <a:ext uri="{FF2B5EF4-FFF2-40B4-BE49-F238E27FC236}">
                <a16:creationId xmlns:a16="http://schemas.microsoft.com/office/drawing/2014/main" id="{15EFEFEC-A8E9-0E46-9A4F-5E6BD6952B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8137" y="560197"/>
            <a:ext cx="6880560" cy="6456598"/>
          </a:xfrm>
          <a:prstGeom prst="rect">
            <a:avLst/>
          </a:prstGeom>
        </p:spPr>
      </p:pic>
    </p:spTree>
    <p:extLst>
      <p:ext uri="{BB962C8B-B14F-4D97-AF65-F5344CB8AC3E}">
        <p14:creationId xmlns:p14="http://schemas.microsoft.com/office/powerpoint/2010/main" val="122087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41369-C5B8-EE49-B7F8-83E55DEB999D}"/>
              </a:ext>
            </a:extLst>
          </p:cNvPr>
          <p:cNvSpPr>
            <a:spLocks noGrp="1"/>
          </p:cNvSpPr>
          <p:nvPr>
            <p:ph type="title"/>
          </p:nvPr>
        </p:nvSpPr>
        <p:spPr>
          <a:xfrm>
            <a:off x="532871" y="349955"/>
            <a:ext cx="3244096" cy="2802467"/>
          </a:xfrm>
        </p:spPr>
        <p:txBody>
          <a:bodyPr>
            <a:normAutofit fontScale="90000"/>
          </a:bodyPr>
          <a:lstStyle/>
          <a:p>
            <a:r>
              <a:rPr lang="en-US" b="1" dirty="0"/>
              <a:t> </a:t>
            </a:r>
            <a:br>
              <a:rPr lang="en-US" sz="1200" dirty="0"/>
            </a:br>
            <a:r>
              <a:rPr lang="en-US" sz="1400" dirty="0">
                <a:latin typeface="Times" pitchFamily="2" charset="0"/>
              </a:rPr>
              <a:t>Elizabeth Talford Scott</a:t>
            </a:r>
            <a:br>
              <a:rPr lang="en-US" sz="1400" dirty="0">
                <a:latin typeface="Times" pitchFamily="2" charset="0"/>
              </a:rPr>
            </a:br>
            <a:r>
              <a:rPr lang="en-US" sz="1400" i="1" dirty="0">
                <a:latin typeface="Times" pitchFamily="2" charset="0"/>
              </a:rPr>
              <a:t>Birthday Quilt,</a:t>
            </a:r>
            <a:r>
              <a:rPr lang="en-US" sz="1400" dirty="0">
                <a:latin typeface="Times" pitchFamily="2" charset="0"/>
              </a:rPr>
              <a:t> 1994</a:t>
            </a:r>
            <a:br>
              <a:rPr lang="en-US" sz="1400" dirty="0">
                <a:latin typeface="Times" pitchFamily="2" charset="0"/>
              </a:rPr>
            </a:br>
            <a:br>
              <a:rPr lang="en-US" sz="1400" dirty="0">
                <a:latin typeface="Times" pitchFamily="2" charset="0"/>
              </a:rPr>
            </a:br>
            <a:r>
              <a:rPr lang="en-US" sz="1400" dirty="0">
                <a:latin typeface="Times" pitchFamily="2" charset="0"/>
              </a:rPr>
              <a:t>Fabric, Mixed Media</a:t>
            </a:r>
            <a:br>
              <a:rPr lang="en-US" sz="1400" dirty="0">
                <a:latin typeface="Times" pitchFamily="2" charset="0"/>
              </a:rPr>
            </a:br>
            <a:r>
              <a:rPr lang="en-US" sz="1400" dirty="0">
                <a:latin typeface="Times" pitchFamily="2" charset="0"/>
              </a:rPr>
              <a:t>60 x 52 inches</a:t>
            </a:r>
            <a:br>
              <a:rPr lang="en-US" sz="1400" dirty="0">
                <a:latin typeface="Times" pitchFamily="2" charset="0"/>
              </a:rPr>
            </a:br>
            <a:r>
              <a:rPr lang="en-US" sz="1400" dirty="0">
                <a:latin typeface="Times" pitchFamily="2" charset="0"/>
              </a:rPr>
              <a:t>TScot-1004-C</a:t>
            </a:r>
            <a:br>
              <a:rPr lang="en-US" sz="1400" dirty="0">
                <a:latin typeface="Times" pitchFamily="2" charset="0"/>
              </a:rPr>
            </a:br>
            <a:br>
              <a:rPr lang="en-US" sz="1400" dirty="0">
                <a:latin typeface="Times" pitchFamily="2" charset="0"/>
              </a:rPr>
            </a:br>
            <a:br>
              <a:rPr lang="en-US" sz="1400" dirty="0">
                <a:latin typeface="Times" pitchFamily="2" charset="0"/>
              </a:rPr>
            </a:br>
            <a:br>
              <a:rPr lang="en-US" sz="1400" dirty="0">
                <a:latin typeface="Times" pitchFamily="2" charset="0"/>
              </a:rPr>
            </a:br>
            <a:br>
              <a:rPr lang="en-US" dirty="0"/>
            </a:br>
            <a:endParaRPr lang="en-US" dirty="0"/>
          </a:p>
        </p:txBody>
      </p:sp>
      <p:pic>
        <p:nvPicPr>
          <p:cNvPr id="6" name="Picture Placeholder 5" descr="A picture containing indoor, table, colorful, sitting&#10;&#10;Description automatically generated">
            <a:extLst>
              <a:ext uri="{FF2B5EF4-FFF2-40B4-BE49-F238E27FC236}">
                <a16:creationId xmlns:a16="http://schemas.microsoft.com/office/drawing/2014/main" id="{4FB6A929-67D3-1C45-B78E-BE4315F8999D}"/>
              </a:ext>
            </a:extLst>
          </p:cNvPr>
          <p:cNvPicPr>
            <a:picLocks noGrp="1" noChangeAspect="1"/>
          </p:cNvPicPr>
          <p:nvPr>
            <p:ph type="pic" idx="1"/>
          </p:nvPr>
        </p:nvPicPr>
        <p:blipFill rotWithShape="1">
          <a:blip r:embed="rId2" cstate="print">
            <a:extLst>
              <a:ext uri="{28A0092B-C50C-407E-A947-70E740481C1C}">
                <a14:useLocalDpi xmlns:a14="http://schemas.microsoft.com/office/drawing/2010/main"/>
              </a:ext>
            </a:extLst>
          </a:blip>
          <a:srcRect l="-15132" r="-9432"/>
          <a:stretch/>
        </p:blipFill>
        <p:spPr>
          <a:xfrm>
            <a:off x="3403724" y="455480"/>
            <a:ext cx="6325566" cy="6861440"/>
          </a:xfrm>
        </p:spPr>
      </p:pic>
      <p:sp>
        <p:nvSpPr>
          <p:cNvPr id="3" name="Footer Placeholder 2">
            <a:extLst>
              <a:ext uri="{FF2B5EF4-FFF2-40B4-BE49-F238E27FC236}">
                <a16:creationId xmlns:a16="http://schemas.microsoft.com/office/drawing/2014/main" id="{E017F0E7-A3D0-7743-B9AB-181AAA5B1C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55E4B8-657A-8B40-83DA-13EDEABED048}"/>
              </a:ext>
            </a:extLst>
          </p:cNvPr>
          <p:cNvSpPr>
            <a:spLocks noGrp="1"/>
          </p:cNvSpPr>
          <p:nvPr>
            <p:ph type="sldNum" sz="quarter" idx="12"/>
          </p:nvPr>
        </p:nvSpPr>
        <p:spPr/>
        <p:txBody>
          <a:bodyPr/>
          <a:lstStyle/>
          <a:p>
            <a:fld id="{4EF6DF92-CF1B-D34A-A679-98DA2FB15E52}" type="slidenum">
              <a:rPr lang="en-US" smtClean="0"/>
              <a:t>7</a:t>
            </a:fld>
            <a:endParaRPr lang="en-US"/>
          </a:p>
        </p:txBody>
      </p:sp>
    </p:spTree>
    <p:extLst>
      <p:ext uri="{BB962C8B-B14F-4D97-AF65-F5344CB8AC3E}">
        <p14:creationId xmlns:p14="http://schemas.microsoft.com/office/powerpoint/2010/main" val="247231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colorful, table, sitting&#10;&#10;Description automatically generated">
            <a:extLst>
              <a:ext uri="{FF2B5EF4-FFF2-40B4-BE49-F238E27FC236}">
                <a16:creationId xmlns:a16="http://schemas.microsoft.com/office/drawing/2014/main" id="{D46C80FA-6D7D-9C49-B840-68E37CB052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0058400" cy="7772400"/>
          </a:xfrm>
          <a:prstGeom prst="rect">
            <a:avLst/>
          </a:prstGeom>
        </p:spPr>
      </p:pic>
      <p:sp>
        <p:nvSpPr>
          <p:cNvPr id="2" name="Footer Placeholder 1">
            <a:extLst>
              <a:ext uri="{FF2B5EF4-FFF2-40B4-BE49-F238E27FC236}">
                <a16:creationId xmlns:a16="http://schemas.microsoft.com/office/drawing/2014/main" id="{C8688006-768D-0A4C-931A-BC5CE4097B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6FD94-9D56-0443-9CA1-42EA2D2A7793}"/>
              </a:ext>
            </a:extLst>
          </p:cNvPr>
          <p:cNvSpPr>
            <a:spLocks noGrp="1"/>
          </p:cNvSpPr>
          <p:nvPr>
            <p:ph type="sldNum" sz="quarter" idx="12"/>
          </p:nvPr>
        </p:nvSpPr>
        <p:spPr/>
        <p:txBody>
          <a:bodyPr/>
          <a:lstStyle/>
          <a:p>
            <a:fld id="{4EF6DF92-CF1B-D34A-A679-98DA2FB15E52}" type="slidenum">
              <a:rPr lang="en-US" smtClean="0"/>
              <a:t>8</a:t>
            </a:fld>
            <a:endParaRPr lang="en-US"/>
          </a:p>
        </p:txBody>
      </p:sp>
    </p:spTree>
    <p:extLst>
      <p:ext uri="{BB962C8B-B14F-4D97-AF65-F5344CB8AC3E}">
        <p14:creationId xmlns:p14="http://schemas.microsoft.com/office/powerpoint/2010/main" val="1920117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A1874-1EED-B74A-8A54-FDCED033477F}"/>
              </a:ext>
            </a:extLst>
          </p:cNvPr>
          <p:cNvSpPr>
            <a:spLocks noGrp="1"/>
          </p:cNvSpPr>
          <p:nvPr>
            <p:ph type="title"/>
          </p:nvPr>
        </p:nvSpPr>
        <p:spPr>
          <a:xfrm>
            <a:off x="665700" y="542034"/>
            <a:ext cx="2981268" cy="1322336"/>
          </a:xfrm>
        </p:spPr>
        <p:txBody>
          <a:bodyPr>
            <a:normAutofit fontScale="90000"/>
          </a:bodyPr>
          <a:lstStyle/>
          <a:p>
            <a:r>
              <a:rPr lang="en-US" sz="1300" dirty="0">
                <a:latin typeface="Times" pitchFamily="2" charset="0"/>
              </a:rPr>
              <a:t>Elizabeth Talford Scott</a:t>
            </a:r>
            <a:br>
              <a:rPr lang="en-US" sz="1300" dirty="0">
                <a:latin typeface="Times" pitchFamily="2" charset="0"/>
              </a:rPr>
            </a:br>
            <a:r>
              <a:rPr lang="en-US" sz="1300" i="1" dirty="0">
                <a:latin typeface="Times" pitchFamily="2" charset="0"/>
              </a:rPr>
              <a:t>Save the Babies,</a:t>
            </a:r>
            <a:r>
              <a:rPr lang="en-US" sz="1300" dirty="0">
                <a:latin typeface="Times" pitchFamily="2" charset="0"/>
              </a:rPr>
              <a:t> 1992</a:t>
            </a:r>
            <a:br>
              <a:rPr lang="en-US" sz="1300" dirty="0">
                <a:latin typeface="Times" pitchFamily="2" charset="0"/>
              </a:rPr>
            </a:br>
            <a:br>
              <a:rPr lang="en-US" sz="1300" dirty="0">
                <a:latin typeface="Times" pitchFamily="2" charset="0"/>
              </a:rPr>
            </a:br>
            <a:r>
              <a:rPr lang="en-US" sz="1300" dirty="0">
                <a:latin typeface="Times" pitchFamily="2" charset="0"/>
              </a:rPr>
              <a:t>Mixed media</a:t>
            </a:r>
            <a:br>
              <a:rPr lang="en-US" sz="1300" dirty="0">
                <a:latin typeface="Times" pitchFamily="2" charset="0"/>
              </a:rPr>
            </a:br>
            <a:r>
              <a:rPr lang="en-US" sz="1300" dirty="0">
                <a:latin typeface="Times" pitchFamily="2" charset="0"/>
              </a:rPr>
              <a:t>78 x 59 inches</a:t>
            </a:r>
            <a:br>
              <a:rPr lang="en-US" sz="1300" dirty="0">
                <a:latin typeface="Times" pitchFamily="2" charset="0"/>
              </a:rPr>
            </a:br>
            <a:r>
              <a:rPr lang="en-US" sz="1300" dirty="0">
                <a:latin typeface="Times" pitchFamily="2" charset="0"/>
              </a:rPr>
              <a:t>TScot-1011-C</a:t>
            </a:r>
            <a:br>
              <a:rPr lang="en-US" sz="1200" dirty="0"/>
            </a:br>
            <a:endParaRPr lang="en-US" sz="1200" dirty="0"/>
          </a:p>
        </p:txBody>
      </p:sp>
      <p:sp>
        <p:nvSpPr>
          <p:cNvPr id="3" name="Footer Placeholder 2">
            <a:extLst>
              <a:ext uri="{FF2B5EF4-FFF2-40B4-BE49-F238E27FC236}">
                <a16:creationId xmlns:a16="http://schemas.microsoft.com/office/drawing/2014/main" id="{A8483F9F-1F4A-9E48-A034-C7F03ED8B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4561D7-BE41-2E42-8F1B-6C39287C2A22}"/>
              </a:ext>
            </a:extLst>
          </p:cNvPr>
          <p:cNvSpPr>
            <a:spLocks noGrp="1"/>
          </p:cNvSpPr>
          <p:nvPr>
            <p:ph type="sldNum" sz="quarter" idx="12"/>
          </p:nvPr>
        </p:nvSpPr>
        <p:spPr/>
        <p:txBody>
          <a:bodyPr/>
          <a:lstStyle/>
          <a:p>
            <a:fld id="{4EF6DF92-CF1B-D34A-A679-98DA2FB15E52}" type="slidenum">
              <a:rPr lang="en-US" smtClean="0"/>
              <a:t>9</a:t>
            </a:fld>
            <a:endParaRPr lang="en-US"/>
          </a:p>
        </p:txBody>
      </p:sp>
      <p:pic>
        <p:nvPicPr>
          <p:cNvPr id="9" name="Picture 8">
            <a:extLst>
              <a:ext uri="{FF2B5EF4-FFF2-40B4-BE49-F238E27FC236}">
                <a16:creationId xmlns:a16="http://schemas.microsoft.com/office/drawing/2014/main" id="{97CFD1C1-036A-8741-A1E6-01A564613B5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23719" y="542034"/>
            <a:ext cx="4968981" cy="6564526"/>
          </a:xfrm>
          <a:prstGeom prst="rect">
            <a:avLst/>
          </a:prstGeom>
        </p:spPr>
      </p:pic>
    </p:spTree>
    <p:extLst>
      <p:ext uri="{BB962C8B-B14F-4D97-AF65-F5344CB8AC3E}">
        <p14:creationId xmlns:p14="http://schemas.microsoft.com/office/powerpoint/2010/main" val="17218285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ETSCOTT_GoyaCont_Exhibition_1" id="{F7CFDA60-1653-8946-8573-263D5C5187AE}" vid="{5E3C4A4A-07D2-8346-A218-8C2B0399D9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828</TotalTime>
  <Words>1213</Words>
  <Application>Microsoft Macintosh PowerPoint</Application>
  <PresentationFormat>Custom</PresentationFormat>
  <Paragraphs>66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Century Gothic</vt:lpstr>
      <vt:lpstr>proxima-nova-regular</vt:lpstr>
      <vt:lpstr>Times</vt:lpstr>
      <vt:lpstr>Office Theme</vt:lpstr>
      <vt:lpstr>PowerPoint Presentation</vt:lpstr>
      <vt:lpstr>PowerPoint Presentation</vt:lpstr>
      <vt:lpstr>PowerPoint Presentation</vt:lpstr>
      <vt:lpstr>PowerPoint Presentation</vt:lpstr>
      <vt:lpstr>Elizabeth Talford Scott Birthday, 1997  Fabric, thread, mixed media 62 x 55 1/2 inches TScot-1019-C </vt:lpstr>
      <vt:lpstr>Elizabeth Talford Scott Abstract 27, 1993  Mixed media 30 1/2 x 33 inches TScot-1008-C  </vt:lpstr>
      <vt:lpstr>  Elizabeth Talford Scott Birthday Quilt, 1994  Fabric, Mixed Media 60 x 52 inches TScot-1004-C     </vt:lpstr>
      <vt:lpstr>PowerPoint Presentation</vt:lpstr>
      <vt:lpstr>Elizabeth Talford Scott Save the Babies, 1992  Mixed media 78 x 59 inches TScot-1011-C </vt:lpstr>
      <vt:lpstr>Elizabeth Talford Scott Bits and Pieces, 1995  Mixed media 53 1/2 x 53 inches TScot-1013-C </vt:lpstr>
      <vt:lpstr>Elizabeth Talford Scott My Dreams, 1987-98  Mixed media 71 x 57 inches TScot-1014-C </vt:lpstr>
      <vt:lpstr>Elizabeth Talford Scott Untitled, 1986/89  Mixed media 86 x 86 inches TScot-1012-C</vt:lpstr>
      <vt:lpstr>Elizabeth Talford Scott Stamp #2, circa 1990s  Mixed media 65 1/2 x 63 inches TScot-1016-C  </vt:lpstr>
      <vt:lpstr>PowerPoint Presentation</vt:lpstr>
      <vt:lpstr>Elizabeth Talford Scott Untitled, 1989  Mixed media 57 x 44 inches TScot-1017-C </vt:lpstr>
      <vt:lpstr>Elizabeth Talford Scott Untitled, 1995  Mixed media 48 x 48 inches TScot-1018-C </vt:lpstr>
      <vt:lpstr>Elizabeth Talford Scott Upside-Downwards, 1992  Mixed media 59 x 52 1/2 inches TScot-1015-C </vt:lpstr>
      <vt:lpstr>Elizabeth Talford Scott Turtle, 1999  Mixed media 38 x 21 inches TScot-1009-C </vt:lpstr>
      <vt:lpstr>Elizabeth Talford Scott Untitled, circa 1990s  Fabric, Thread, Yarn, Buttons, Rocks 46 x 27 inches TScot-1002-C </vt:lpstr>
      <vt:lpstr>Elizabeth Talford Scott Covered Wagon, 1983  Quilted and beaded fabric 92 x 75 inches TScot-1006-C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59</cp:revision>
  <dcterms:created xsi:type="dcterms:W3CDTF">2020-11-04T20:09:01Z</dcterms:created>
  <dcterms:modified xsi:type="dcterms:W3CDTF">2022-06-15T21:04:02Z</dcterms:modified>
</cp:coreProperties>
</file>